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35" r:id="rId8"/>
    <p:sldId id="263" r:id="rId9"/>
    <p:sldId id="264" r:id="rId10"/>
    <p:sldId id="265" r:id="rId11"/>
    <p:sldId id="266" r:id="rId12"/>
    <p:sldId id="329" r:id="rId13"/>
    <p:sldId id="336" r:id="rId14"/>
    <p:sldId id="337" r:id="rId15"/>
    <p:sldId id="330" r:id="rId16"/>
    <p:sldId id="267" r:id="rId17"/>
    <p:sldId id="331" r:id="rId18"/>
    <p:sldId id="332" r:id="rId19"/>
    <p:sldId id="333" r:id="rId20"/>
    <p:sldId id="334" r:id="rId21"/>
    <p:sldId id="288" r:id="rId22"/>
    <p:sldId id="289" r:id="rId23"/>
    <p:sldId id="275" r:id="rId24"/>
    <p:sldId id="276" r:id="rId25"/>
    <p:sldId id="290" r:id="rId26"/>
    <p:sldId id="291" r:id="rId27"/>
    <p:sldId id="292" r:id="rId28"/>
    <p:sldId id="338" r:id="rId29"/>
    <p:sldId id="277" r:id="rId30"/>
    <p:sldId id="278" r:id="rId31"/>
    <p:sldId id="279" r:id="rId32"/>
    <p:sldId id="280" r:id="rId33"/>
    <p:sldId id="281" r:id="rId34"/>
    <p:sldId id="339" r:id="rId35"/>
    <p:sldId id="340" r:id="rId36"/>
    <p:sldId id="282" r:id="rId37"/>
    <p:sldId id="283" r:id="rId38"/>
    <p:sldId id="284" r:id="rId39"/>
    <p:sldId id="285" r:id="rId40"/>
    <p:sldId id="286" r:id="rId41"/>
    <p:sldId id="28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93" r:id="rId50"/>
    <p:sldId id="294" r:id="rId51"/>
    <p:sldId id="295" r:id="rId52"/>
    <p:sldId id="296" r:id="rId53"/>
    <p:sldId id="297" r:id="rId54"/>
    <p:sldId id="298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5" r:id="rId70"/>
    <p:sldId id="314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53" r:id="rId80"/>
    <p:sldId id="324" r:id="rId81"/>
    <p:sldId id="325" r:id="rId82"/>
    <p:sldId id="326" r:id="rId83"/>
    <p:sldId id="327" r:id="rId84"/>
    <p:sldId id="328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15/02/2021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314325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Bradley Hand ITC" pitchFamily="66" charset="0"/>
              </a:rPr>
              <a:t>Unit-1 PIC Microcontroller Architecture </a:t>
            </a:r>
            <a:br>
              <a:rPr lang="en-US" b="1" dirty="0" smtClean="0">
                <a:solidFill>
                  <a:srgbClr val="C00000"/>
                </a:solidFill>
                <a:latin typeface="Bradley Hand ITC" pitchFamily="66" charset="0"/>
              </a:rPr>
            </a:br>
            <a:r>
              <a:rPr lang="en-US" sz="2700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Objective: </a:t>
            </a:r>
            <a:r>
              <a:rPr lang="en-US" sz="27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To study architectural details of PIC 18 microcontroller.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14800"/>
            <a:ext cx="7010400" cy="1752600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0099"/>
                </a:solidFill>
              </a:rPr>
              <a:t>By Mr. </a:t>
            </a:r>
            <a:r>
              <a:rPr lang="en-US" sz="2400" dirty="0" err="1" smtClean="0">
                <a:solidFill>
                  <a:srgbClr val="000099"/>
                </a:solidFill>
              </a:rPr>
              <a:t>Bhagwat</a:t>
            </a:r>
            <a:r>
              <a:rPr lang="en-US" sz="2400" dirty="0" smtClean="0">
                <a:solidFill>
                  <a:srgbClr val="000099"/>
                </a:solidFill>
              </a:rPr>
              <a:t> K.S.(Asst Prof )</a:t>
            </a:r>
          </a:p>
          <a:p>
            <a:pPr algn="r"/>
            <a:r>
              <a:rPr lang="en-US" sz="2400" dirty="0" smtClean="0">
                <a:solidFill>
                  <a:srgbClr val="000099"/>
                </a:solidFill>
              </a:rPr>
              <a:t>Dept of IT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2) How easy it is to develop products around it.</a:t>
            </a:r>
          </a:p>
          <a:p>
            <a:pPr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Availability of s/w &amp; h/w  development tools: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such as:</a:t>
            </a:r>
          </a:p>
          <a:p>
            <a:pPr marL="514350" indent="-514350">
              <a:buAutoNum type="romanLcPeriod"/>
            </a:pPr>
            <a:r>
              <a:rPr lang="en-US" sz="2400" dirty="0" smtClean="0">
                <a:solidFill>
                  <a:srgbClr val="000099"/>
                </a:solidFill>
              </a:rPr>
              <a:t>compilers, </a:t>
            </a:r>
          </a:p>
          <a:p>
            <a:pPr marL="514350" indent="-514350">
              <a:buAutoNum type="romanLcPeriod"/>
            </a:pPr>
            <a:r>
              <a:rPr lang="en-US" sz="2400" dirty="0" smtClean="0">
                <a:solidFill>
                  <a:srgbClr val="000099"/>
                </a:solidFill>
              </a:rPr>
              <a:t>assemblers, </a:t>
            </a:r>
          </a:p>
          <a:p>
            <a:pPr marL="514350" indent="-514350">
              <a:buAutoNum type="romanLcPeriod"/>
            </a:pPr>
            <a:r>
              <a:rPr lang="en-US" sz="2400" dirty="0" smtClean="0">
                <a:solidFill>
                  <a:srgbClr val="000099"/>
                </a:solidFill>
              </a:rPr>
              <a:t>debuggers &amp; </a:t>
            </a:r>
          </a:p>
          <a:p>
            <a:pPr marL="514350" indent="-514350">
              <a:buAutoNum type="romanLcPeriod"/>
            </a:pPr>
            <a:r>
              <a:rPr lang="en-US" sz="2400" dirty="0" smtClean="0">
                <a:solidFill>
                  <a:srgbClr val="000099"/>
                </a:solidFill>
              </a:rPr>
              <a:t>emulators.</a:t>
            </a: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3)Its ready availability &amp; reliable in both now &amp; in future.</a:t>
            </a:r>
          </a:p>
          <a:p>
            <a:pPr>
              <a:buNone/>
            </a:pPr>
            <a:r>
              <a:rPr lang="en-US" sz="2400" dirty="0" err="1" smtClean="0">
                <a:solidFill>
                  <a:srgbClr val="000099"/>
                </a:solidFill>
              </a:rPr>
              <a:t>i</a:t>
            </a:r>
            <a:r>
              <a:rPr lang="en-US" sz="2400" dirty="0" smtClean="0">
                <a:solidFill>
                  <a:srgbClr val="000099"/>
                </a:solidFill>
              </a:rPr>
              <a:t>. Motorola, Atmel, </a:t>
            </a:r>
            <a:r>
              <a:rPr lang="en-US" sz="2400" dirty="0" err="1" smtClean="0">
                <a:solidFill>
                  <a:srgbClr val="000099"/>
                </a:solidFill>
              </a:rPr>
              <a:t>Zilog</a:t>
            </a:r>
            <a:r>
              <a:rPr lang="en-US" sz="2400" dirty="0" smtClean="0">
                <a:solidFill>
                  <a:srgbClr val="000099"/>
                </a:solidFill>
              </a:rPr>
              <a:t> &amp; Microchip technology has massive dedicated resources for supply.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ii. All the products are stable, Matured &amp;single sourced.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6397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PIC18FXXX: Features and architecture 	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839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PIC18FXX2 Architecture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7150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PIC18F452 MC is 40 Pin Microcontroller.</a:t>
            </a:r>
          </a:p>
          <a:p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0"/>
            <a:ext cx="7162799" cy="414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32062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381999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Following fig shows the internal block diagram of the PIC18F452 MC.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CPU</a:t>
            </a:r>
            <a:r>
              <a:rPr lang="en-US" sz="2400" dirty="0" smtClean="0">
                <a:solidFill>
                  <a:srgbClr val="000099"/>
                </a:solidFill>
              </a:rPr>
              <a:t> is at the center of the diagram &amp; consists of an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8-bit ALU</a:t>
            </a:r>
            <a:r>
              <a:rPr lang="en-US" sz="2400" dirty="0" smtClean="0">
                <a:solidFill>
                  <a:srgbClr val="000099"/>
                </a:solidFill>
              </a:rPr>
              <a:t>, an 8-bit working accumulator register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WREG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sz="2400" dirty="0" smtClean="0">
                <a:solidFill>
                  <a:srgbClr val="000099"/>
                </a:solidFill>
              </a:rPr>
              <a:t>, &amp; an </a:t>
            </a:r>
            <a:r>
              <a:rPr lang="en-US" sz="2400" b="1" dirty="0" smtClean="0">
                <a:solidFill>
                  <a:srgbClr val="000099"/>
                </a:solidFill>
              </a:rPr>
              <a:t>8X8 h/w multiplier. </a:t>
            </a: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Status Register</a:t>
            </a:r>
            <a:r>
              <a:rPr lang="en-US" sz="2400" b="1" dirty="0" smtClean="0">
                <a:solidFill>
                  <a:srgbClr val="000099"/>
                </a:solidFill>
              </a:rPr>
              <a:t>-stores flag,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Instruction Decoder-</a:t>
            </a:r>
            <a:r>
              <a:rPr lang="en-US" sz="2400" b="1" dirty="0" smtClean="0">
                <a:solidFill>
                  <a:srgbClr val="000099"/>
                </a:solidFill>
              </a:rPr>
              <a:t>decode fetched instruction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Higher &amp; lower byte of a multiplication are stored in two 8-bit registers called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PRODH &amp; PRODL</a:t>
            </a:r>
            <a:r>
              <a:rPr lang="en-US" sz="2400" b="1" dirty="0" smtClean="0">
                <a:solidFill>
                  <a:srgbClr val="000099"/>
                </a:solidFill>
              </a:rPr>
              <a:t> </a:t>
            </a:r>
            <a:r>
              <a:rPr lang="en-US" sz="2400" dirty="0" smtClean="0">
                <a:solidFill>
                  <a:srgbClr val="000099"/>
                </a:solidFill>
              </a:rPr>
              <a:t>resp.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Program Counter(PC-21 bit)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&amp;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Program Memory </a:t>
            </a:r>
            <a:r>
              <a:rPr lang="en-US" sz="2400" dirty="0" smtClean="0">
                <a:solidFill>
                  <a:srgbClr val="000099"/>
                </a:solidFill>
              </a:rPr>
              <a:t>are in the upper left portion of the dia.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Program Memory addresses consist of 21 bits</a:t>
            </a:r>
            <a:r>
              <a:rPr lang="en-US" sz="2400" dirty="0" smtClean="0">
                <a:solidFill>
                  <a:srgbClr val="000099"/>
                </a:solidFill>
              </a:rPr>
              <a:t>, capable of accessing </a:t>
            </a:r>
            <a:r>
              <a:rPr lang="en-US" sz="2400" b="1" dirty="0" smtClean="0">
                <a:solidFill>
                  <a:srgbClr val="000099"/>
                </a:solidFill>
              </a:rPr>
              <a:t>2Mbytes</a:t>
            </a:r>
            <a:r>
              <a:rPr lang="en-US" sz="2400" dirty="0" smtClean="0">
                <a:solidFill>
                  <a:srgbClr val="000099"/>
                </a:solidFill>
              </a:rPr>
              <a:t> of program memory locations.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PIC18F452 has only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32Kbytes of Program memory</a:t>
            </a:r>
            <a:r>
              <a:rPr lang="en-US" sz="2400" dirty="0" smtClean="0">
                <a:solidFill>
                  <a:srgbClr val="000099"/>
                </a:solidFill>
              </a:rPr>
              <a:t>, which requires only 15 bits. The remaining 6 address bits are redundant &amp;not used.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2438400" y="3429000"/>
            <a:ext cx="5334000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>
                <a:solidFill>
                  <a:srgbClr val="C00000"/>
                </a:solidFill>
              </a:rPr>
              <a:t>PIC18FXXX Architecture:</a:t>
            </a:r>
            <a:endParaRPr lang="en-US" sz="2000" dirty="0"/>
          </a:p>
        </p:txBody>
      </p:sp>
      <p:pic>
        <p:nvPicPr>
          <p:cNvPr id="1028" name="Picture 4" descr="https://img-lib.wm-help.net/2524539684/i_00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0"/>
            <a:ext cx="85344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382000" cy="64008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A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Table Pointer </a:t>
            </a:r>
            <a:r>
              <a:rPr lang="en-US" sz="2400" dirty="0" smtClean="0">
                <a:solidFill>
                  <a:srgbClr val="000099"/>
                </a:solidFill>
              </a:rPr>
              <a:t>provides access to tables &amp; to the data stored in program memory.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Program Memory contains a 31-level stack </a:t>
            </a:r>
            <a:r>
              <a:rPr lang="en-US" sz="2400" dirty="0" smtClean="0">
                <a:solidFill>
                  <a:srgbClr val="000099"/>
                </a:solidFill>
              </a:rPr>
              <a:t>which is normally </a:t>
            </a:r>
            <a:r>
              <a:rPr lang="en-US" sz="2400" b="1" dirty="0" smtClean="0">
                <a:solidFill>
                  <a:srgbClr val="000099"/>
                </a:solidFill>
              </a:rPr>
              <a:t>used to store the interrupt &amp; subroutine return addresses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Data Memory </a:t>
            </a:r>
            <a:r>
              <a:rPr lang="en-US" sz="2400" dirty="0" smtClean="0">
                <a:solidFill>
                  <a:srgbClr val="000099"/>
                </a:solidFill>
              </a:rPr>
              <a:t>can be seen at the top center of the diagram.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Data Memory bus is 12 bits wide</a:t>
            </a:r>
            <a:r>
              <a:rPr lang="en-US" sz="2400" dirty="0" smtClean="0">
                <a:solidFill>
                  <a:srgbClr val="000099"/>
                </a:solidFill>
              </a:rPr>
              <a:t>, capable of accessing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4Kbytes of Data memory locations.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Data Memory consists of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Special Function Registers (SFR) &amp; General Purpose Registers(GPR)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all organized in Banks</a:t>
            </a:r>
            <a:r>
              <a:rPr lang="en-US" sz="2400" b="1" dirty="0" smtClean="0">
                <a:solidFill>
                  <a:srgbClr val="000099"/>
                </a:solidFill>
              </a:rPr>
              <a:t>.</a:t>
            </a:r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763000" cy="6324600"/>
          </a:xfrm>
        </p:spPr>
        <p:txBody>
          <a:bodyPr>
            <a:normAutofit fontScale="92500"/>
          </a:bodyPr>
          <a:lstStyle/>
          <a:p>
            <a:r>
              <a:rPr lang="en-US" sz="2200" dirty="0" smtClean="0">
                <a:solidFill>
                  <a:srgbClr val="000099"/>
                </a:solidFill>
              </a:rPr>
              <a:t>bottom portion of the </a:t>
            </a:r>
            <a:r>
              <a:rPr lang="en-US" sz="2200" dirty="0" err="1" smtClean="0">
                <a:solidFill>
                  <a:srgbClr val="000099"/>
                </a:solidFill>
              </a:rPr>
              <a:t>dia</a:t>
            </a:r>
            <a:r>
              <a:rPr lang="en-US" sz="2200" dirty="0" smtClean="0">
                <a:solidFill>
                  <a:srgbClr val="000099"/>
                </a:solidFill>
              </a:rPr>
              <a:t> shows the timers/counters, Capture/Compare/PWM registers, USART, A/D converter, &amp; EEPROM data memory.</a:t>
            </a:r>
          </a:p>
          <a:p>
            <a:pPr lvl="1">
              <a:buNone/>
            </a:pP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The PIC18F452 consists of: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4 timers/counters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2 Capture/Compare/PWM modules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2 serial communication modules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8 10-bit A/D converter channels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256 bytes EEPROM</a:t>
            </a:r>
          </a:p>
          <a:p>
            <a:r>
              <a:rPr lang="en-US" sz="2200" dirty="0" smtClean="0">
                <a:solidFill>
                  <a:srgbClr val="000099"/>
                </a:solidFill>
              </a:rPr>
              <a:t>Oscillator circuit, located at the left side of the </a:t>
            </a:r>
            <a:r>
              <a:rPr lang="en-US" sz="2200" dirty="0" err="1" smtClean="0">
                <a:solidFill>
                  <a:srgbClr val="000099"/>
                </a:solidFill>
              </a:rPr>
              <a:t>dia</a:t>
            </a:r>
            <a:r>
              <a:rPr lang="en-US" sz="2200" dirty="0" smtClean="0">
                <a:solidFill>
                  <a:srgbClr val="000099"/>
                </a:solidFill>
              </a:rPr>
              <a:t>, consists of: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Power-Up timer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Oscillator start-up timer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Power-On Reset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Watchdog timer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Brown-Out Reset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Low-Voltage Programming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In-Circuit Debugger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PLL circuit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Timing Generation circuit</a:t>
            </a: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458200" cy="61722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PLL circuit </a:t>
            </a:r>
            <a:r>
              <a:rPr lang="en-US" sz="2400" dirty="0" smtClean="0">
                <a:solidFill>
                  <a:srgbClr val="000099"/>
                </a:solidFill>
              </a:rPr>
              <a:t>is new to the PIC18F series &amp; provides the option of </a:t>
            </a:r>
            <a:r>
              <a:rPr lang="en-US" sz="2400" b="1" dirty="0" smtClean="0">
                <a:solidFill>
                  <a:srgbClr val="000099"/>
                </a:solidFill>
              </a:rPr>
              <a:t>multiplying up the oscillator frequency to speed up the overall operation.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Watchdog timer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rgbClr val="000099"/>
                </a:solidFill>
              </a:rPr>
              <a:t>can be used to </a:t>
            </a:r>
            <a:r>
              <a:rPr lang="en-US" sz="2400" b="1" dirty="0" smtClean="0">
                <a:solidFill>
                  <a:srgbClr val="000099"/>
                </a:solidFill>
              </a:rPr>
              <a:t>force a restart of the microcontroller in the event of a program crash.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In-circuit debugger </a:t>
            </a:r>
            <a:r>
              <a:rPr lang="en-US" sz="2400" dirty="0" smtClean="0">
                <a:solidFill>
                  <a:srgbClr val="000099"/>
                </a:solidFill>
              </a:rPr>
              <a:t>is useful during </a:t>
            </a:r>
            <a:r>
              <a:rPr lang="en-US" sz="2400" b="1" dirty="0" smtClean="0">
                <a:solidFill>
                  <a:srgbClr val="000099"/>
                </a:solidFill>
              </a:rPr>
              <a:t>program development &amp; can be used to return diagnostic data, including the register values</a:t>
            </a:r>
            <a:r>
              <a:rPr lang="en-US" sz="2400" dirty="0" smtClean="0">
                <a:solidFill>
                  <a:srgbClr val="000099"/>
                </a:solidFill>
              </a:rPr>
              <a:t>, as the microcontroller is executing a program.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Introduction to Microcontroller 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915400" cy="5867400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>
                <a:solidFill>
                  <a:srgbClr val="000099"/>
                </a:solidFill>
              </a:rPr>
              <a:t>Microprocessor</a:t>
            </a:r>
            <a:r>
              <a:rPr lang="en-US" sz="2000" dirty="0" smtClean="0">
                <a:solidFill>
                  <a:srgbClr val="000099"/>
                </a:solidFill>
              </a:rPr>
              <a:t>: </a:t>
            </a:r>
            <a:r>
              <a:rPr lang="en-US" sz="2000" dirty="0" err="1" smtClean="0">
                <a:solidFill>
                  <a:srgbClr val="000099"/>
                </a:solidFill>
              </a:rPr>
              <a:t>Intels</a:t>
            </a:r>
            <a:r>
              <a:rPr lang="en-US" sz="2000" dirty="0" smtClean="0">
                <a:solidFill>
                  <a:srgbClr val="000099"/>
                </a:solidFill>
              </a:rPr>
              <a:t> x86 family(8086,80286,80386,80486 &amp; </a:t>
            </a:r>
            <a:r>
              <a:rPr lang="en-US" sz="2000" dirty="0" err="1" smtClean="0">
                <a:solidFill>
                  <a:srgbClr val="000099"/>
                </a:solidFill>
              </a:rPr>
              <a:t>pentium</a:t>
            </a:r>
            <a:r>
              <a:rPr lang="en-US" sz="2000" dirty="0" smtClean="0">
                <a:solidFill>
                  <a:srgbClr val="000099"/>
                </a:solidFill>
              </a:rPr>
              <a:t>) are general purpose microprocessors.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MP contain no RAM, no ROM, &amp; no I/O ports on the chip itself</a:t>
            </a:r>
            <a:r>
              <a:rPr lang="en-US" sz="2000" dirty="0" smtClean="0">
                <a:solidFill>
                  <a:srgbClr val="000099"/>
                </a:solidFill>
              </a:rPr>
              <a:t>. Hence they are referred as general purpose microprocessors.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External RAM, ROM, I/O ports &amp; timers are added in microprocessor</a:t>
            </a:r>
            <a:r>
              <a:rPr lang="en-US" sz="2000" dirty="0" smtClean="0">
                <a:solidFill>
                  <a:srgbClr val="000099"/>
                </a:solidFill>
              </a:rPr>
              <a:t> to make them functional. But it makes systems bulkier.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A Microcontroller has a CPU in addition to a fixed amount of RAM, ROM, I/O ports, &amp; Timer all on single chip</a:t>
            </a:r>
            <a:r>
              <a:rPr lang="en-US" sz="2000" dirty="0" smtClean="0">
                <a:solidFill>
                  <a:srgbClr val="000099"/>
                </a:solidFill>
              </a:rPr>
              <a:t>. Hence microcontroller is ideal for many applications.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514600"/>
            <a:ext cx="7924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i/o ports </a:t>
            </a:r>
            <a:r>
              <a:rPr lang="en-US" sz="2400" dirty="0" smtClean="0">
                <a:solidFill>
                  <a:srgbClr val="000099"/>
                </a:solidFill>
              </a:rPr>
              <a:t>are located at the </a:t>
            </a:r>
            <a:r>
              <a:rPr lang="en-US" sz="2400" b="1" dirty="0" smtClean="0">
                <a:solidFill>
                  <a:srgbClr val="000099"/>
                </a:solidFill>
              </a:rPr>
              <a:t>right side of the diagram. </a:t>
            </a:r>
          </a:p>
          <a:p>
            <a:endParaRPr lang="en-US" sz="2400" b="1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PIC18F452 has </a:t>
            </a:r>
            <a:r>
              <a:rPr lang="en-US" sz="2400" b="1" dirty="0" smtClean="0">
                <a:solidFill>
                  <a:srgbClr val="000099"/>
                </a:solidFill>
              </a:rPr>
              <a:t>5 parallel ports</a:t>
            </a:r>
            <a:r>
              <a:rPr lang="en-US" sz="2400" dirty="0" smtClean="0">
                <a:solidFill>
                  <a:srgbClr val="000099"/>
                </a:solidFill>
              </a:rPr>
              <a:t> named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PORTA, PORTB, PORTC, PORTD, and PORTE. </a:t>
            </a:r>
          </a:p>
          <a:p>
            <a:endParaRPr lang="en-US" sz="2400" b="1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Most port pins have multiple functions</a:t>
            </a:r>
            <a:r>
              <a:rPr lang="en-US" sz="2400" dirty="0" smtClean="0">
                <a:solidFill>
                  <a:srgbClr val="000099"/>
                </a:solidFill>
              </a:rPr>
              <a:t>. For </a:t>
            </a:r>
            <a:r>
              <a:rPr lang="en-US" sz="2400" b="1" dirty="0" err="1" smtClean="0">
                <a:solidFill>
                  <a:srgbClr val="000099"/>
                </a:solidFill>
              </a:rPr>
              <a:t>e.g</a:t>
            </a:r>
            <a:r>
              <a:rPr lang="en-US" sz="2400" b="1" dirty="0" smtClean="0">
                <a:solidFill>
                  <a:srgbClr val="000099"/>
                </a:solidFill>
              </a:rPr>
              <a:t>, PORTA pins can be used as Parallel i/o or Analog inputs.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PORTB pins can be used as parallel i/o or as Interrupt inputs.</a:t>
            </a:r>
          </a:p>
          <a:p>
            <a:endParaRPr lang="en-US" sz="2400" b="1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Bank Select Register(4 bit)-</a:t>
            </a:r>
            <a:r>
              <a:rPr lang="en-US" sz="2400" b="1" dirty="0" smtClean="0">
                <a:solidFill>
                  <a:srgbClr val="000099"/>
                </a:solidFill>
              </a:rPr>
              <a:t>used in direct addressing the data memory.</a:t>
            </a: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File Select Register(16bit)-</a:t>
            </a:r>
            <a:r>
              <a:rPr lang="en-US" sz="2400" b="1" dirty="0" smtClean="0">
                <a:solidFill>
                  <a:srgbClr val="000099"/>
                </a:solidFill>
              </a:rPr>
              <a:t>used as </a:t>
            </a:r>
            <a:r>
              <a:rPr lang="en-US" sz="2400" b="1" dirty="0" err="1" smtClean="0">
                <a:solidFill>
                  <a:srgbClr val="000099"/>
                </a:solidFill>
              </a:rPr>
              <a:t>mem</a:t>
            </a:r>
            <a:r>
              <a:rPr lang="en-US" sz="2400" b="1" dirty="0" smtClean="0">
                <a:solidFill>
                  <a:srgbClr val="000099"/>
                </a:solidFill>
              </a:rPr>
              <a:t> pointers in indirect addressing data memory.</a:t>
            </a:r>
          </a:p>
          <a:p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The PIC18 Memory Organization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763000" cy="48307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Data Memory &amp; Program Memory</a:t>
            </a:r>
            <a:r>
              <a:rPr lang="en-US" sz="2400" dirty="0" smtClean="0">
                <a:solidFill>
                  <a:srgbClr val="000099"/>
                </a:solidFill>
              </a:rPr>
              <a:t> are separated.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Hence it</a:t>
            </a:r>
            <a:r>
              <a:rPr lang="en-US" sz="2400" b="1" dirty="0" smtClean="0">
                <a:solidFill>
                  <a:srgbClr val="000099"/>
                </a:solidFill>
              </a:rPr>
              <a:t> </a:t>
            </a:r>
            <a:r>
              <a:rPr lang="en-US" sz="2400" dirty="0" smtClean="0">
                <a:solidFill>
                  <a:srgbClr val="000099"/>
                </a:solidFill>
              </a:rPr>
              <a:t>makes possible the </a:t>
            </a:r>
            <a:r>
              <a:rPr lang="en-US" sz="2400" b="1" dirty="0" smtClean="0">
                <a:solidFill>
                  <a:srgbClr val="000099"/>
                </a:solidFill>
              </a:rPr>
              <a:t>simultaneous access of data &amp; instruction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Data Memory(RAM) </a:t>
            </a:r>
            <a:r>
              <a:rPr lang="en-US" sz="2400" dirty="0" smtClean="0">
                <a:solidFill>
                  <a:srgbClr val="000099"/>
                </a:solidFill>
              </a:rPr>
              <a:t>are used as </a:t>
            </a:r>
            <a:r>
              <a:rPr lang="en-US" sz="2400" b="1" dirty="0" smtClean="0">
                <a:solidFill>
                  <a:srgbClr val="000099"/>
                </a:solidFill>
              </a:rPr>
              <a:t>General-Purpose Registers(GPR) or Special Function Registers(SFR).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On-chip Data EEPROM </a:t>
            </a:r>
            <a:r>
              <a:rPr lang="en-US" sz="2400" dirty="0" smtClean="0">
                <a:solidFill>
                  <a:srgbClr val="000099"/>
                </a:solidFill>
              </a:rPr>
              <a:t>are provided in some PIC18 MCUs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792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 smtClean="0"/>
              <a:t>Fig: PIC18 Memory Spaces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PIC18 MC Program ROM: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In </a:t>
            </a:r>
            <a:r>
              <a:rPr lang="en-US" sz="2400" b="1" dirty="0" smtClean="0">
                <a:solidFill>
                  <a:srgbClr val="000099"/>
                </a:solidFill>
              </a:rPr>
              <a:t>PIC18 ROM </a:t>
            </a:r>
            <a:r>
              <a:rPr lang="en-US" sz="2400" dirty="0" smtClean="0">
                <a:solidFill>
                  <a:srgbClr val="000099"/>
                </a:solidFill>
              </a:rPr>
              <a:t>is used to </a:t>
            </a:r>
            <a:r>
              <a:rPr lang="en-US" sz="2400" b="1" dirty="0" smtClean="0">
                <a:solidFill>
                  <a:srgbClr val="000099"/>
                </a:solidFill>
              </a:rPr>
              <a:t>store programs</a:t>
            </a:r>
            <a:r>
              <a:rPr lang="en-US" sz="2400" dirty="0" smtClean="0">
                <a:solidFill>
                  <a:srgbClr val="000099"/>
                </a:solidFill>
              </a:rPr>
              <a:t>, hence it is called as Program ROM.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PIC18 has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2M(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MegaBytes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sz="2400" dirty="0" smtClean="0">
                <a:solidFill>
                  <a:srgbClr val="000099"/>
                </a:solidFill>
              </a:rPr>
              <a:t> of </a:t>
            </a:r>
            <a:r>
              <a:rPr lang="en-US" sz="2400" b="1" dirty="0" smtClean="0">
                <a:solidFill>
                  <a:srgbClr val="000099"/>
                </a:solidFill>
              </a:rPr>
              <a:t>Program ROM</a:t>
            </a:r>
            <a:r>
              <a:rPr lang="en-US" sz="2400" dirty="0" smtClean="0">
                <a:solidFill>
                  <a:srgbClr val="000099"/>
                </a:solidFill>
              </a:rPr>
              <a:t> space.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Depending on family member </a:t>
            </a:r>
            <a:r>
              <a:rPr lang="en-US" sz="2400" b="1" dirty="0" smtClean="0">
                <a:solidFill>
                  <a:srgbClr val="000099"/>
                </a:solidFill>
              </a:rPr>
              <a:t>size can vary from 4K to 128K.</a:t>
            </a:r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PIC MC Data RAM &amp; Data EEPROM: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534400" cy="57150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0099"/>
                </a:solidFill>
              </a:rPr>
              <a:t>RAM</a:t>
            </a:r>
            <a:r>
              <a:rPr lang="en-US" sz="2000" dirty="0" smtClean="0">
                <a:solidFill>
                  <a:srgbClr val="000099"/>
                </a:solidFill>
              </a:rPr>
              <a:t> is used for </a:t>
            </a:r>
            <a:r>
              <a:rPr lang="en-US" sz="2000" b="1" dirty="0" smtClean="0">
                <a:solidFill>
                  <a:srgbClr val="000099"/>
                </a:solidFill>
              </a:rPr>
              <a:t>DATA storage</a:t>
            </a:r>
            <a:r>
              <a:rPr lang="en-US" sz="2000" dirty="0" smtClean="0">
                <a:solidFill>
                  <a:srgbClr val="000099"/>
                </a:solidFill>
              </a:rPr>
              <a:t>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PIC18 has a max of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4096bytes(4K) </a:t>
            </a:r>
            <a:r>
              <a:rPr lang="en-US" sz="2000" b="1" dirty="0" smtClean="0">
                <a:solidFill>
                  <a:srgbClr val="000099"/>
                </a:solidFill>
              </a:rPr>
              <a:t>of Data RAM </a:t>
            </a:r>
            <a:r>
              <a:rPr lang="en-US" sz="2000" dirty="0" smtClean="0">
                <a:solidFill>
                  <a:srgbClr val="000099"/>
                </a:solidFill>
              </a:rPr>
              <a:t>space. 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It can vary from </a:t>
            </a:r>
            <a:r>
              <a:rPr lang="en-US" sz="2000" b="1" dirty="0" smtClean="0">
                <a:solidFill>
                  <a:srgbClr val="000099"/>
                </a:solidFill>
              </a:rPr>
              <a:t>256 bytes to 4096 bytes.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Data RAM contain 2 components: GPR,SFR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SFRs are fixed size &amp; GPRs size varies </a:t>
            </a:r>
            <a:r>
              <a:rPr lang="en-US" sz="2000" dirty="0" smtClean="0">
                <a:solidFill>
                  <a:srgbClr val="000099"/>
                </a:solidFill>
              </a:rPr>
              <a:t>from chip to chip.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RAM GPR space is used for read/write scratch pad &amp; data manipulation </a:t>
            </a:r>
            <a:r>
              <a:rPr lang="en-US" sz="2000" dirty="0" smtClean="0">
                <a:solidFill>
                  <a:srgbClr val="000099"/>
                </a:solidFill>
              </a:rPr>
              <a:t>&amp; is </a:t>
            </a:r>
            <a:r>
              <a:rPr lang="en-US" sz="2000" b="1" dirty="0" smtClean="0">
                <a:solidFill>
                  <a:srgbClr val="000099"/>
                </a:solidFill>
              </a:rPr>
              <a:t>divided into banks of 256bytes each.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Some PIC18 family members, also have </a:t>
            </a:r>
            <a:r>
              <a:rPr lang="en-US" sz="2000" b="1" dirty="0" smtClean="0">
                <a:solidFill>
                  <a:srgbClr val="000099"/>
                </a:solidFill>
              </a:rPr>
              <a:t>a small amount of EEPROM to store critical data</a:t>
            </a:r>
            <a:endParaRPr lang="en-US" sz="20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8458200" cy="6096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File Register(RAM) &amp; Access Bank :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File Register(RAM</a:t>
            </a:r>
            <a:r>
              <a:rPr lang="en-US" sz="2400" dirty="0" smtClean="0">
                <a:solidFill>
                  <a:srgbClr val="000099"/>
                </a:solidFill>
              </a:rPr>
              <a:t>) can have a </a:t>
            </a:r>
            <a:r>
              <a:rPr lang="en-US" sz="2400" b="1" dirty="0" smtClean="0">
                <a:solidFill>
                  <a:srgbClr val="000099"/>
                </a:solidFill>
              </a:rPr>
              <a:t>max of 4096(4K) bytes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It addresses from </a:t>
            </a:r>
            <a:r>
              <a:rPr lang="en-US" sz="2400" b="1" dirty="0" smtClean="0">
                <a:solidFill>
                  <a:srgbClr val="000099"/>
                </a:solidFill>
              </a:rPr>
              <a:t>000-FFFH.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File Register is </a:t>
            </a:r>
            <a:r>
              <a:rPr lang="en-US" sz="2400" b="1" dirty="0" smtClean="0">
                <a:solidFill>
                  <a:srgbClr val="000099"/>
                </a:solidFill>
              </a:rPr>
              <a:t>divided into 256-byte banks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Hence PIC18 have </a:t>
            </a:r>
            <a:r>
              <a:rPr lang="en-US" sz="2400" b="1" dirty="0" smtClean="0">
                <a:solidFill>
                  <a:srgbClr val="000099"/>
                </a:solidFill>
              </a:rPr>
              <a:t>up to max of 16 banks(16X256=4096).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PIC18 family member has </a:t>
            </a:r>
            <a:r>
              <a:rPr lang="en-US" sz="2400" b="1" dirty="0" smtClean="0">
                <a:solidFill>
                  <a:srgbClr val="000099"/>
                </a:solidFill>
              </a:rPr>
              <a:t>at least one bank for the file register.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rgbClr val="000099"/>
                </a:solidFill>
              </a:rPr>
              <a:t>This bank is called the Access Bank &amp; it is the default bank </a:t>
            </a:r>
            <a:r>
              <a:rPr lang="en-US" sz="2400" dirty="0" smtClean="0">
                <a:solidFill>
                  <a:srgbClr val="000099"/>
                </a:solidFill>
              </a:rPr>
              <a:t>when we power up the PIC18chip.</a:t>
            </a:r>
          </a:p>
          <a:p>
            <a:endParaRPr lang="en-US" sz="2400" b="1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Examine the Access Bank for PIC18 in fig: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256-byte Access Bank is divided into 2 equal sections of 128 bytes.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These </a:t>
            </a:r>
            <a:r>
              <a:rPr lang="en-US" sz="2400" b="1" dirty="0" smtClean="0">
                <a:solidFill>
                  <a:srgbClr val="000099"/>
                </a:solidFill>
              </a:rPr>
              <a:t>128-byte sections are given to GPRs &amp; SFRs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P\Downloads\New Doc 2021-01-02 19.23.18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0960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128 bytes from locations 00H to 7FH are set aside for GPR</a:t>
            </a:r>
            <a:r>
              <a:rPr lang="en-US" sz="2400" dirty="0" smtClean="0">
                <a:solidFill>
                  <a:srgbClr val="000099"/>
                </a:solidFill>
              </a:rPr>
              <a:t> &amp; are used for </a:t>
            </a:r>
            <a:r>
              <a:rPr lang="en-US" sz="2400" b="1" dirty="0" smtClean="0">
                <a:solidFill>
                  <a:srgbClr val="000099"/>
                </a:solidFill>
              </a:rPr>
              <a:t>read/write storage (called scratch pad)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These </a:t>
            </a:r>
            <a:r>
              <a:rPr lang="en-US" sz="2400" b="1" dirty="0" smtClean="0">
                <a:solidFill>
                  <a:srgbClr val="000099"/>
                </a:solidFill>
              </a:rPr>
              <a:t>128 locations of RAM are widely used for storing data &amp; parameters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rgbClr val="000099"/>
                </a:solidFill>
              </a:rPr>
              <a:t>by PIC18 Programmers &amp; C Compilers.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Each location of this 128-byte RAM of GPR can be accessed directly by its address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Other 128 bytes of the Access Bank is used for SFRs. </a:t>
            </a:r>
            <a:r>
              <a:rPr lang="en-US" sz="2400" dirty="0" smtClean="0">
                <a:solidFill>
                  <a:srgbClr val="000099"/>
                </a:solidFill>
              </a:rPr>
              <a:t>It has addresses of </a:t>
            </a:r>
            <a:r>
              <a:rPr lang="en-US" sz="2400" b="1" dirty="0" smtClean="0">
                <a:solidFill>
                  <a:srgbClr val="000099"/>
                </a:solidFill>
              </a:rPr>
              <a:t>F80H to FFFH </a:t>
            </a:r>
            <a:r>
              <a:rPr lang="en-US" sz="2400" dirty="0" smtClean="0">
                <a:solidFill>
                  <a:srgbClr val="000099"/>
                </a:solidFill>
              </a:rPr>
              <a:t>as shown in fig.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8724796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PIC18 MC I/O Pins: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7150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PIC18 can have from </a:t>
            </a:r>
            <a:r>
              <a:rPr lang="en-US" sz="2400" b="1" dirty="0" smtClean="0">
                <a:solidFill>
                  <a:srgbClr val="000099"/>
                </a:solidFill>
              </a:rPr>
              <a:t>16 to 72 pins dedicated for I/O.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No of I/O pins depends on the no of pins in the package itself.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In PIC18 no of pins goes from </a:t>
            </a:r>
            <a:r>
              <a:rPr lang="en-US" sz="2400" b="1" dirty="0" smtClean="0">
                <a:solidFill>
                  <a:srgbClr val="000099"/>
                </a:solidFill>
              </a:rPr>
              <a:t>18 to 80 </a:t>
            </a:r>
            <a:r>
              <a:rPr lang="en-US" sz="2400" dirty="0" smtClean="0">
                <a:solidFill>
                  <a:srgbClr val="000099"/>
                </a:solidFill>
              </a:rPr>
              <a:t>at this time.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In </a:t>
            </a:r>
            <a:r>
              <a:rPr lang="en-US" sz="2400" b="1" dirty="0" smtClean="0">
                <a:solidFill>
                  <a:srgbClr val="000099"/>
                </a:solidFill>
              </a:rPr>
              <a:t>18-pin PIC18F1220- </a:t>
            </a:r>
            <a:r>
              <a:rPr lang="en-US" sz="2400" dirty="0" smtClean="0">
                <a:solidFill>
                  <a:srgbClr val="000099"/>
                </a:solidFill>
              </a:rPr>
              <a:t>we have </a:t>
            </a:r>
            <a:r>
              <a:rPr lang="en-US" sz="2400" b="1" dirty="0" smtClean="0">
                <a:solidFill>
                  <a:srgbClr val="000099"/>
                </a:solidFill>
              </a:rPr>
              <a:t>16 pins for I/O.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In </a:t>
            </a:r>
            <a:r>
              <a:rPr lang="en-US" sz="2400" b="1" dirty="0" smtClean="0">
                <a:solidFill>
                  <a:srgbClr val="000099"/>
                </a:solidFill>
              </a:rPr>
              <a:t>80-pin PIC18F8722- </a:t>
            </a:r>
            <a:r>
              <a:rPr lang="en-US" sz="2400" dirty="0" smtClean="0">
                <a:solidFill>
                  <a:srgbClr val="000099"/>
                </a:solidFill>
              </a:rPr>
              <a:t>we can use up to </a:t>
            </a:r>
            <a:r>
              <a:rPr lang="en-US" sz="2400" b="1" dirty="0" smtClean="0">
                <a:solidFill>
                  <a:srgbClr val="000099"/>
                </a:solidFill>
              </a:rPr>
              <a:t>72 pins for I/O.</a:t>
            </a:r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/>
              <a:t>Applications of Microcontroller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6388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0099"/>
                </a:solidFill>
              </a:rPr>
              <a:t>TV Remote Control, Telephones, Security Systems, Door openers, Answering m/c, Cable TV tuner, Musical instruments, Sewing m/c, lighting control, Camera, Toys, Microwave, Printer, Engine control, Air bag, Climate control.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MC is used for Embedded Systems</a:t>
            </a:r>
            <a:r>
              <a:rPr lang="en-US" sz="2000" dirty="0" smtClean="0">
                <a:solidFill>
                  <a:srgbClr val="000099"/>
                </a:solidFill>
              </a:rPr>
              <a:t>. </a:t>
            </a:r>
            <a:r>
              <a:rPr lang="en-US" sz="2000" b="1" dirty="0" smtClean="0">
                <a:solidFill>
                  <a:srgbClr val="000099"/>
                </a:solidFill>
              </a:rPr>
              <a:t>Only one app s/w is burned into ROM.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err="1" smtClean="0">
                <a:solidFill>
                  <a:srgbClr val="000099"/>
                </a:solidFill>
              </a:rPr>
              <a:t>E.g</a:t>
            </a:r>
            <a:r>
              <a:rPr lang="en-US" sz="2000" dirty="0" smtClean="0">
                <a:solidFill>
                  <a:srgbClr val="000099"/>
                </a:solidFill>
              </a:rPr>
              <a:t> </a:t>
            </a:r>
            <a:r>
              <a:rPr lang="en-US" sz="2000" b="1" dirty="0" smtClean="0">
                <a:solidFill>
                  <a:srgbClr val="000099"/>
                </a:solidFill>
              </a:rPr>
              <a:t>of embedded system is Printer-processor inside performs only one task(</a:t>
            </a:r>
            <a:r>
              <a:rPr lang="en-US" sz="2000" b="1" dirty="0" err="1" smtClean="0">
                <a:solidFill>
                  <a:srgbClr val="000099"/>
                </a:solidFill>
              </a:rPr>
              <a:t>i.e</a:t>
            </a:r>
            <a:r>
              <a:rPr lang="en-US" sz="2000" b="1" dirty="0" smtClean="0">
                <a:solidFill>
                  <a:srgbClr val="000099"/>
                </a:solidFill>
              </a:rPr>
              <a:t> getting data &amp; printing it).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Pentium PC- used for any no of applications such as: word processor, n/w server, internet terminal, video game player etc.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PC loads no of s/</a:t>
            </a:r>
            <a:r>
              <a:rPr lang="en-US" sz="2000" b="1" dirty="0" err="1" smtClean="0">
                <a:solidFill>
                  <a:srgbClr val="000099"/>
                </a:solidFill>
              </a:rPr>
              <a:t>ws</a:t>
            </a:r>
            <a:r>
              <a:rPr lang="en-US" sz="2000" b="1" dirty="0" smtClean="0">
                <a:solidFill>
                  <a:srgbClr val="000099"/>
                </a:solidFill>
              </a:rPr>
              <a:t> for verity of applications</a:t>
            </a:r>
            <a:r>
              <a:rPr lang="en-US" sz="2000" dirty="0" smtClean="0">
                <a:solidFill>
                  <a:srgbClr val="000099"/>
                </a:solidFill>
              </a:rPr>
              <a:t>. </a:t>
            </a:r>
            <a:r>
              <a:rPr lang="en-US" sz="2000" b="1" dirty="0" smtClean="0">
                <a:solidFill>
                  <a:srgbClr val="000099"/>
                </a:solidFill>
              </a:rPr>
              <a:t>As it have OS &amp; RAM for loading no of application s/</a:t>
            </a:r>
            <a:r>
              <a:rPr lang="en-US" sz="2000" b="1" dirty="0" err="1" smtClean="0">
                <a:solidFill>
                  <a:srgbClr val="000099"/>
                </a:solidFill>
              </a:rPr>
              <a:t>ws</a:t>
            </a:r>
            <a:r>
              <a:rPr lang="en-US" sz="2000" b="1" dirty="0" smtClean="0">
                <a:solidFill>
                  <a:srgbClr val="000099"/>
                </a:solidFill>
              </a:rPr>
              <a:t>.  </a:t>
            </a:r>
            <a:endParaRPr lang="en-US" sz="20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PIC18 MC Peripherals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56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PIC18 family come with </a:t>
            </a:r>
            <a:r>
              <a:rPr lang="en-US" sz="2400" b="1" dirty="0" smtClean="0">
                <a:solidFill>
                  <a:srgbClr val="000099"/>
                </a:solidFill>
              </a:rPr>
              <a:t>ADC(Analog-to-Digital convertor), Timers, &amp; USART(Universal Synchronous Asynchronous Receiver Transmitter)</a:t>
            </a:r>
            <a:r>
              <a:rPr lang="en-US" sz="2400" dirty="0" smtClean="0">
                <a:solidFill>
                  <a:srgbClr val="000099"/>
                </a:solidFill>
              </a:rPr>
              <a:t> as standard peripherals.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ADC is 10 bit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PIC18 can have </a:t>
            </a:r>
            <a:r>
              <a:rPr lang="en-US" sz="2400" b="1" dirty="0" smtClean="0">
                <a:solidFill>
                  <a:srgbClr val="000099"/>
                </a:solidFill>
              </a:rPr>
              <a:t>4 timers  </a:t>
            </a:r>
            <a:r>
              <a:rPr lang="en-US" sz="2400" dirty="0" smtClean="0">
                <a:solidFill>
                  <a:srgbClr val="000099"/>
                </a:solidFill>
              </a:rPr>
              <a:t>besides the </a:t>
            </a:r>
            <a:r>
              <a:rPr lang="en-US" sz="2400" b="1" dirty="0" smtClean="0">
                <a:solidFill>
                  <a:srgbClr val="000099"/>
                </a:solidFill>
              </a:rPr>
              <a:t>watchdog timer.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USART peripheral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rgbClr val="000099"/>
                </a:solidFill>
              </a:rPr>
              <a:t>allows us to connect the PIC18 system to serial ports such as the COM port </a:t>
            </a:r>
            <a:r>
              <a:rPr lang="en-US" sz="2400" dirty="0" smtClean="0">
                <a:solidFill>
                  <a:srgbClr val="000099"/>
                </a:solidFill>
              </a:rPr>
              <a:t>of the IBM PC.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Many of the </a:t>
            </a:r>
            <a:r>
              <a:rPr lang="en-US" sz="2400" b="1" dirty="0" smtClean="0">
                <a:solidFill>
                  <a:srgbClr val="000099"/>
                </a:solidFill>
              </a:rPr>
              <a:t>PIC18 members come with the I^2.C &amp; CAN bus</a:t>
            </a:r>
            <a:r>
              <a:rPr lang="en-US" sz="2400" dirty="0" smtClean="0">
                <a:solidFill>
                  <a:srgbClr val="000099"/>
                </a:solidFill>
              </a:rPr>
              <a:t> as well. 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comparison of PIC 18 series microcontrollers 	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C:\Users\P\Downloads\New Doc 2021-01-02 10.08.46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657600"/>
            <a:ext cx="8991600" cy="32004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838200"/>
            <a:ext cx="4191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762000"/>
            <a:ext cx="4572000" cy="303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C00000"/>
                </a:solidFill>
              </a:rPr>
              <a:t>PIC18F458/452 Pin out connection </a:t>
            </a:r>
            <a:r>
              <a:rPr lang="en-US" sz="2400" dirty="0" smtClean="0"/>
              <a:t>	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172200"/>
            <a:ext cx="8229600" cy="411163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en-US" dirty="0" smtClean="0"/>
              <a:t>Fig  PIC18F452 </a:t>
            </a:r>
            <a:r>
              <a:rPr lang="en-US" dirty="0" err="1" smtClean="0"/>
              <a:t>Pinout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6096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096000" y="91440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VSS,VDD-Speed of Operation</a:t>
            </a:r>
          </a:p>
          <a:p>
            <a:r>
              <a:rPr lang="en-US" dirty="0" smtClean="0"/>
              <a:t>OSC-Oscillator clock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5334000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pt-BR" dirty="0" smtClean="0"/>
              <a:t>1. TRISX =0 ( O/P)   , =1 ( I/P) ;           </a:t>
            </a:r>
            <a:r>
              <a:rPr lang="en-US" dirty="0" smtClean="0"/>
              <a:t>2. PORTX;           3. LATX                 X= A,B,C,D,E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381000" y="304800"/>
            <a:ext cx="8229600" cy="60960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PIC18F452 is an 8-bit with 10 MIPS, CMPS, FLASH-based MC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It has </a:t>
            </a:r>
            <a:r>
              <a:rPr lang="en-US" sz="2400" b="1" dirty="0" smtClean="0">
                <a:solidFill>
                  <a:srgbClr val="000099"/>
                </a:solidFill>
              </a:rPr>
              <a:t>34 I/O pins </a:t>
            </a:r>
            <a:r>
              <a:rPr lang="en-US" sz="2400" dirty="0" smtClean="0">
                <a:solidFill>
                  <a:srgbClr val="000099"/>
                </a:solidFill>
              </a:rPr>
              <a:t>out of </a:t>
            </a:r>
            <a:r>
              <a:rPr lang="en-US" sz="2400" b="1" dirty="0" smtClean="0">
                <a:solidFill>
                  <a:srgbClr val="000099"/>
                </a:solidFill>
              </a:rPr>
              <a:t>40 Pin packages.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It is a powerful MC with one 8-bit &amp; three 16-bit </a:t>
            </a:r>
            <a:r>
              <a:rPr lang="en-US" sz="2400" b="1" dirty="0" smtClean="0">
                <a:solidFill>
                  <a:srgbClr val="000099"/>
                </a:solidFill>
              </a:rPr>
              <a:t>timers</a:t>
            </a:r>
            <a:r>
              <a:rPr lang="en-US" sz="2400" dirty="0" smtClean="0">
                <a:solidFill>
                  <a:srgbClr val="000099"/>
                </a:solidFill>
              </a:rPr>
              <a:t>, 8-Channels 10-bit </a:t>
            </a:r>
            <a:r>
              <a:rPr lang="en-US" sz="2400" b="1" dirty="0" smtClean="0">
                <a:solidFill>
                  <a:srgbClr val="000099"/>
                </a:solidFill>
              </a:rPr>
              <a:t>Analog-digital converter</a:t>
            </a:r>
            <a:r>
              <a:rPr lang="en-US" sz="2400" dirty="0" smtClean="0">
                <a:solidFill>
                  <a:srgbClr val="000099"/>
                </a:solidFill>
              </a:rPr>
              <a:t>, &amp; </a:t>
            </a:r>
            <a:r>
              <a:rPr lang="en-US" sz="2400" b="1" dirty="0" smtClean="0">
                <a:solidFill>
                  <a:srgbClr val="000099"/>
                </a:solidFill>
              </a:rPr>
              <a:t>I2C, SPI, USART peripheral.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 It is a Low power MC unit that consumes about less than 0.2 </a:t>
            </a:r>
            <a:r>
              <a:rPr lang="en-US" sz="2400" dirty="0" err="1" smtClean="0">
                <a:solidFill>
                  <a:srgbClr val="000099"/>
                </a:solidFill>
              </a:rPr>
              <a:t>uA</a:t>
            </a:r>
            <a:r>
              <a:rPr lang="en-US" sz="2400" dirty="0" smtClean="0">
                <a:solidFill>
                  <a:srgbClr val="000099"/>
                </a:solidFill>
              </a:rPr>
              <a:t> standby current and 1.6mA normal current during 5V &amp; 4 </a:t>
            </a:r>
            <a:r>
              <a:rPr lang="en-US" sz="2400" dirty="0" err="1" smtClean="0">
                <a:solidFill>
                  <a:srgbClr val="000099"/>
                </a:solidFill>
              </a:rPr>
              <a:t>Mhz</a:t>
            </a:r>
            <a:r>
              <a:rPr lang="en-US" sz="2400" dirty="0" smtClean="0">
                <a:solidFill>
                  <a:srgbClr val="000099"/>
                </a:solidFill>
              </a:rPr>
              <a:t> operations.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356" y="381001"/>
            <a:ext cx="8676043" cy="6103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671" y="609600"/>
            <a:ext cx="8766656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GB" sz="2400" b="1" dirty="0" smtClean="0"/>
              <a:t>PIC18F452 Pin Configuration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33400" y="914400"/>
          <a:ext cx="8229600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905000"/>
                <a:gridCol w="5105400"/>
              </a:tblGrid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Number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Name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Description</a:t>
                      </a:r>
                      <a:endParaRPr lang="en-GB" dirty="0"/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dirty="0"/>
                        <a:t>MCLR/VPP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Master Clear (input) or High voltage ICSP programming enable pin mainly used for programming purposes.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 RA0/AN0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A bit 0 or Analog input 0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RA1/AN1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A bit 1 or Analog input 1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RA2/AN2/VREF-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A bit 2 or Analog input 2 or A/D Reference (Low) Voltage.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RA3/AN3/VREF+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A bit 3 or Analog input 3 or A/D Reference (High) Voltage.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 dirty="0"/>
                        <a:t>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RA4/T0CKI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A bit 4 or Timer 0 external clock input.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RA5/AN4/SS/LVDIN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A bit 5 or Analog input 4 or SPI Slave Select input or Low voltage Detect input.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28599"/>
          <a:ext cx="8229600" cy="6320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1981200"/>
                <a:gridCol w="4648200"/>
              </a:tblGrid>
              <a:tr h="566783"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Number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Name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Description</a:t>
                      </a:r>
                      <a:endParaRPr lang="en-GB" dirty="0"/>
                    </a:p>
                  </a:txBody>
                  <a:tcPr marL="76200" marR="76200" marT="76200" marB="76200"/>
                </a:tc>
              </a:tr>
              <a:tr h="566783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RE0/RD/AN5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E bit 0 or Read control for parallel slave port or Analog input 5</a:t>
                      </a:r>
                    </a:p>
                  </a:txBody>
                  <a:tcPr marL="76200" marR="76200" marT="76200" marB="76200"/>
                </a:tc>
              </a:tr>
              <a:tr h="566783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9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RE1/WR/AN6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E bit 1 or Write control for parallel slave port or Analog input 6</a:t>
                      </a:r>
                    </a:p>
                  </a:txBody>
                  <a:tcPr marL="76200" marR="76200" marT="76200" marB="76200"/>
                </a:tc>
              </a:tr>
              <a:tr h="566783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10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RE2/CS/AN7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E bit 2 or Chip select control for parallel slave port or Analog input 7.</a:t>
                      </a:r>
                    </a:p>
                  </a:txBody>
                  <a:tcPr marL="76200" marR="76200" marT="76200" marB="76200"/>
                </a:tc>
              </a:tr>
              <a:tr h="566783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11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VSS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Positive supply pin.</a:t>
                      </a:r>
                    </a:p>
                  </a:txBody>
                  <a:tcPr marL="76200" marR="76200" marT="76200" marB="76200"/>
                </a:tc>
              </a:tr>
              <a:tr h="566783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VDD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/>
                        <a:t>Ground supply pin.</a:t>
                      </a:r>
                      <a:endParaRPr lang="en-GB"/>
                    </a:p>
                  </a:txBody>
                  <a:tcPr marL="76200" marR="76200" marT="76200" marB="76200"/>
                </a:tc>
              </a:tr>
              <a:tr h="566783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13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OSC1/CLKI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Oscillator Crystal or External clock input.</a:t>
                      </a:r>
                    </a:p>
                  </a:txBody>
                  <a:tcPr marL="76200" marR="76200" marT="76200" marB="76200"/>
                </a:tc>
              </a:tr>
              <a:tr h="566783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14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OSC2/CLKO/RA6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A bit 6 or Oscillator crystal or clock output.</a:t>
                      </a:r>
                    </a:p>
                  </a:txBody>
                  <a:tcPr marL="76200" marR="76200" marT="76200" marB="76200"/>
                </a:tc>
              </a:tr>
              <a:tr h="566783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15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RC0/T1OSO/T1CKI</a:t>
                      </a:r>
                    </a:p>
                    <a:p>
                      <a:pPr algn="just" fontAlgn="t"/>
                      <a:r>
                        <a:rPr lang="en-GB"/>
                        <a:t> 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C bit 0 or Timer 1 Oscillator output or Timer 1/Timer 3 external clock input. 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304800"/>
          <a:ext cx="8229600" cy="615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676400"/>
                <a:gridCol w="5486400"/>
              </a:tblGrid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Number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Name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Description</a:t>
                      </a:r>
                      <a:endParaRPr lang="en-GB" dirty="0"/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16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RC1/T1OSI/CCP2</a:t>
                      </a:r>
                    </a:p>
                    <a:p>
                      <a:pPr algn="just" fontAlgn="t"/>
                      <a:r>
                        <a:rPr lang="en-GB"/>
                        <a:t> 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C bit 1 or Timer 1 Oscillator input or Capture 2 input, Capture 2 output, PWM 2 output.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17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RC2/CCP1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C bit 2 or Capture 1 input, Capture1 output, PWM1 output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18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RC3/SCK/SCL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Bidirectional I/O pin of Port C bit 3 or Synchronous serial clock input/output for SPI mode or Synchronous serial clock input/output for 12C mode.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19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RD0/PSP0</a:t>
                      </a:r>
                    </a:p>
                    <a:p>
                      <a:pPr algn="just" fontAlgn="t"/>
                      <a:r>
                        <a:rPr lang="en-GB"/>
                        <a:t> 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D bit 0 or Parallel slave Port Data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RD1/PSP1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D bit 1 or Parallel slave Port Data.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RD2/PSP2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D bit 2 or Parallel slave Port Data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RD3/PSP3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D bit 3 or Parallel slave Port Data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381000"/>
          <a:ext cx="8229600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981200"/>
                <a:gridCol w="4724400"/>
              </a:tblGrid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Number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Name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Description</a:t>
                      </a:r>
                      <a:endParaRPr lang="en-GB" dirty="0"/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dirty="0"/>
                        <a:t>RC4/SDI/SDA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C bit 4 or SPI Data In or 12C data I/O.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RC5/SDO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C bit 5 or SPI Data Out.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RC6/TX/CK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C bit 6 or USART Asynchronous Transmit or USART Synchronous Clock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RC7/RX/DT</a:t>
                      </a:r>
                    </a:p>
                    <a:p>
                      <a:pPr algn="just" fontAlgn="t"/>
                      <a:r>
                        <a:rPr lang="en-GB"/>
                        <a:t>  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C bit 7 or USART Asynchronous Receive or USART Synchronous Data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RD4/PSP4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D bit 4 or Parallel slave Port Data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RC4/SDI/SDA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C bit 4 or SPI Data In or 12C data I/O.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RC5/SDO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C bit 5 or SPI Data Out.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04800"/>
            <a:ext cx="8229600" cy="5943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99"/>
                </a:solidFill>
              </a:rPr>
              <a:t>An </a:t>
            </a:r>
            <a:r>
              <a:rPr lang="en-US" sz="2000" b="1" dirty="0" smtClean="0">
                <a:solidFill>
                  <a:srgbClr val="000099"/>
                </a:solidFill>
              </a:rPr>
              <a:t>x86 PC is connected to various embedded products such as the K/B, Printer, Modem, Disk Controller, Sound Card, Mouse, CD-ROM &amp; so on</a:t>
            </a:r>
            <a:r>
              <a:rPr lang="en-US" sz="2000" dirty="0" smtClean="0">
                <a:solidFill>
                  <a:srgbClr val="000099"/>
                </a:solidFill>
              </a:rPr>
              <a:t>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Each one of these has a MC inside it that performs only one task</a:t>
            </a:r>
            <a:r>
              <a:rPr lang="en-US" sz="2000" dirty="0" smtClean="0">
                <a:solidFill>
                  <a:srgbClr val="000099"/>
                </a:solidFill>
              </a:rPr>
              <a:t>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err="1" smtClean="0">
                <a:solidFill>
                  <a:srgbClr val="000099"/>
                </a:solidFill>
              </a:rPr>
              <a:t>E.g</a:t>
            </a:r>
            <a:r>
              <a:rPr lang="en-US" sz="2000" b="1" dirty="0" smtClean="0">
                <a:solidFill>
                  <a:srgbClr val="000099"/>
                </a:solidFill>
              </a:rPr>
              <a:t> mouse MC performs the task of finding the mouse position &amp; sending it to the PC.</a:t>
            </a:r>
            <a:endParaRPr lang="en-US" sz="20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04800" y="228600"/>
          <a:ext cx="8229600" cy="646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905000"/>
                <a:gridCol w="4953000"/>
              </a:tblGrid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Number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Name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Description</a:t>
                      </a:r>
                      <a:endParaRPr lang="en-GB" dirty="0"/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RC6/TX/CK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C bit 6 or USART Asynchronous Transmit or USART Synchronous Clock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RC7/RX/DT</a:t>
                      </a:r>
                    </a:p>
                    <a:p>
                      <a:pPr algn="just" fontAlgn="t"/>
                      <a:r>
                        <a:rPr lang="en-GB"/>
                        <a:t>  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C bit 7 or USART Asynchronous Receive or USART Synchronous Data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RD4/PSP4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D bit 4 or Parallel slave Port Data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RD5/PSP5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D bit 5 or Parallel slave Port Data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29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RD6/PSP6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D bit 6 or Parallel slave Port Data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30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RD7/PSP7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D bit 7 or Parallel slave Port Data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31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VSS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Ground Supply pin</a:t>
                      </a:r>
                      <a:endParaRPr lang="en-GB" dirty="0"/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32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VDD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dirty="0"/>
                        <a:t>Positive supply pin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33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RB0/INT0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B bit 0 or External Interrupt 0.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33400" y="381000"/>
          <a:ext cx="8229600" cy="615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752600"/>
                <a:gridCol w="5181600"/>
              </a:tblGrid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Number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Pin Name</a:t>
                      </a:r>
                      <a:endParaRPr lang="en-GB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 b="1" dirty="0"/>
                        <a:t>Description</a:t>
                      </a:r>
                      <a:endParaRPr lang="en-GB" dirty="0"/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34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RB1/INT1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B bit 1 or External Interrupt 1.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35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RB2/INT2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B bit 2 or External Interrupt 2.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36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RB3/CCP2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B bit 3 or Capture 2 input, Compare 2 output, PWM 2 output.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37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RB4</a:t>
                      </a:r>
                    </a:p>
                    <a:p>
                      <a:pPr algn="just" fontAlgn="t"/>
                      <a:r>
                        <a:rPr lang="en-GB"/>
                        <a:t> 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B bit 4 with IOC (Interrupt-on-change)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38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RB5/PGN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B bit 5 with IOC (Interrupt-on-change) or Low Voltage ICSP programming enable pin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39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RB6/PG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/>
                        <a:t>Bidirectional I/O pin of Port B bit 6 with IOC (Interrupt-on-change) or In-Circuit Debugger and ICSP programming clock pin.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40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GB"/>
                        <a:t>RB7/PGD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/>
                        <a:t>Bidirectional I/O pin of Port B bit 7 with IOC (Interrupt-on-change) or In-Circuit Debugger and ICSP programming data pin.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458200" cy="6096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b="1" dirty="0" smtClean="0">
                <a:solidFill>
                  <a:srgbClr val="C00000"/>
                </a:solidFill>
              </a:rPr>
              <a:t>Registers of PIC18F</a:t>
            </a:r>
          </a:p>
          <a:p>
            <a:endParaRPr lang="en-US" sz="2000" b="1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CPU use many registers to store Data temporarily.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To program in assembly language, we must understand the </a:t>
            </a:r>
            <a:r>
              <a:rPr lang="en-US" sz="2000" b="1" dirty="0" smtClean="0">
                <a:solidFill>
                  <a:srgbClr val="000099"/>
                </a:solidFill>
              </a:rPr>
              <a:t>registers &amp; architecture of a given CPU </a:t>
            </a:r>
            <a:r>
              <a:rPr lang="en-US" sz="2000" dirty="0" smtClean="0">
                <a:solidFill>
                  <a:srgbClr val="000099"/>
                </a:solidFill>
              </a:rPr>
              <a:t>&amp; the role they play in processing data.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b="1" dirty="0" smtClean="0">
                <a:solidFill>
                  <a:srgbClr val="000099"/>
                </a:solidFill>
              </a:rPr>
              <a:t>Microprocessor Unit: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It includes ALU, Registers &amp; Control Unit.</a:t>
            </a:r>
          </a:p>
          <a:p>
            <a:endParaRPr lang="en-US" sz="2400" b="1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PIC MCs have many </a:t>
            </a:r>
            <a:r>
              <a:rPr lang="en-US" sz="2400" b="1" dirty="0" smtClean="0">
                <a:solidFill>
                  <a:srgbClr val="000099"/>
                </a:solidFill>
              </a:rPr>
              <a:t>registers for Arithmetic &amp; Logic operations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Registers: </a:t>
            </a:r>
            <a:r>
              <a:rPr lang="en-US" sz="2400" b="1" dirty="0" smtClean="0">
                <a:solidFill>
                  <a:srgbClr val="000099"/>
                </a:solidFill>
              </a:rPr>
              <a:t>WREG(Working Register), GPR(General Purpose Registers), SFR(Special Function Registers).</a:t>
            </a:r>
          </a:p>
          <a:p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a) WREG ( Working Register):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791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WREG in CPU is used to store information(byte of data or address pointing to data) temporarily.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It is </a:t>
            </a:r>
            <a:r>
              <a:rPr lang="en-US" sz="2400" b="1" dirty="0" smtClean="0"/>
              <a:t>8-bit</a:t>
            </a:r>
            <a:r>
              <a:rPr lang="en-US" sz="2400" dirty="0" smtClean="0">
                <a:solidFill>
                  <a:srgbClr val="000099"/>
                </a:solidFill>
              </a:rPr>
              <a:t> register as shown in fig below.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With an 8-bit data type, any data larger than 8-bits must be broken into 8-bit chunks before it is processed.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WREG</a:t>
            </a:r>
            <a:r>
              <a:rPr lang="en-US" sz="2400" dirty="0" smtClean="0">
                <a:solidFill>
                  <a:srgbClr val="000099"/>
                </a:solidFill>
              </a:rPr>
              <a:t>-is the </a:t>
            </a:r>
            <a:r>
              <a:rPr lang="en-US" sz="2400" dirty="0" smtClean="0"/>
              <a:t>same as the </a:t>
            </a:r>
            <a:r>
              <a:rPr lang="en-US" sz="2400" u="sng" dirty="0" smtClean="0"/>
              <a:t>Accumulator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99"/>
                </a:solidFill>
              </a:rPr>
              <a:t>in other MPs.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/>
              <a:t>It is used to store Result of Arithmetic &amp; Logical operations performed by CPU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pPr>
              <a:buNone/>
            </a:pPr>
            <a:r>
              <a:rPr lang="en-US" sz="2400" dirty="0" smtClean="0"/>
              <a:t>     </a:t>
            </a:r>
            <a:r>
              <a:rPr lang="en-US" sz="2400" dirty="0" err="1" smtClean="0"/>
              <a:t>e.g</a:t>
            </a:r>
            <a:r>
              <a:rPr lang="en-US" sz="2400" dirty="0" smtClean="0"/>
              <a:t>  ADDLW 34H          ;add value 34 to W(W=W+34H)</a:t>
            </a:r>
            <a:r>
              <a:rPr lang="en-US" sz="2400" dirty="0" smtClean="0">
                <a:solidFill>
                  <a:srgbClr val="000099"/>
                </a:solidFill>
              </a:rPr>
              <a:t>     </a:t>
            </a:r>
          </a:p>
          <a:p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0600" y="2514600"/>
          <a:ext cx="67056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838200"/>
                <a:gridCol w="838200"/>
                <a:gridCol w="838200"/>
                <a:gridCol w="838200"/>
                <a:gridCol w="838200"/>
                <a:gridCol w="838200"/>
                <a:gridCol w="83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D7 (MSB)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D0 (LSB)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b) Data RAM(File Register) Space 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Read/Write memory used by CPU for Data storage, Scratch Pad &amp; registers for internal use &amp; functions.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We can perform </a:t>
            </a:r>
            <a:r>
              <a:rPr lang="en-US" sz="2400" b="1" dirty="0" smtClean="0">
                <a:solidFill>
                  <a:srgbClr val="000099"/>
                </a:solidFill>
              </a:rPr>
              <a:t>Arithmetic &amp; logic operations on many locations </a:t>
            </a:r>
            <a:r>
              <a:rPr lang="en-US" sz="2400" dirty="0" smtClean="0">
                <a:solidFill>
                  <a:srgbClr val="000099"/>
                </a:solidFill>
              </a:rPr>
              <a:t>of the file register Data RAM.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Size ranges from </a:t>
            </a:r>
            <a:r>
              <a:rPr lang="en-US" sz="2400" b="1" dirty="0" smtClean="0">
                <a:solidFill>
                  <a:srgbClr val="000099"/>
                </a:solidFill>
              </a:rPr>
              <a:t>32 bytes to several thousand bytes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Size of Data RAM varies from chip to chip.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File register Data RAM in PIC divided into 2 sections: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  </a:t>
            </a:r>
            <a:r>
              <a:rPr lang="en-US" sz="2400" b="1" dirty="0" smtClean="0">
                <a:solidFill>
                  <a:srgbClr val="000099"/>
                </a:solidFill>
              </a:rPr>
              <a:t>1) Special-Function Registers(SFR), 2) General-Purpose Registers(GPR)</a:t>
            </a:r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1) Special-Function Registers(SFR)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 I</a:t>
            </a:r>
            <a:r>
              <a:rPr lang="en-US" sz="2400" b="1" dirty="0" smtClean="0">
                <a:solidFill>
                  <a:srgbClr val="000099"/>
                </a:solidFill>
              </a:rPr>
              <a:t>t is used for functions such as ALU status, timers, Serial Communication, I/O ports, ADC,</a:t>
            </a:r>
            <a:r>
              <a:rPr lang="en-US" sz="2400" dirty="0" smtClean="0">
                <a:solidFill>
                  <a:srgbClr val="000099"/>
                </a:solidFill>
              </a:rPr>
              <a:t> &amp; so on.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The </a:t>
            </a:r>
            <a:r>
              <a:rPr lang="en-US" sz="2400" b="1" dirty="0" smtClean="0">
                <a:solidFill>
                  <a:srgbClr val="000099"/>
                </a:solidFill>
              </a:rPr>
              <a:t>function of each SFR is fixed </a:t>
            </a:r>
            <a:r>
              <a:rPr lang="en-US" sz="2400" dirty="0" smtClean="0">
                <a:solidFill>
                  <a:srgbClr val="000099"/>
                </a:solidFill>
              </a:rPr>
              <a:t>by the CPU designer at the time of design.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Because it is </a:t>
            </a:r>
            <a:r>
              <a:rPr lang="en-US" sz="2400" b="1" dirty="0" smtClean="0">
                <a:solidFill>
                  <a:srgbClr val="000099"/>
                </a:solidFill>
              </a:rPr>
              <a:t>used for control of the microcontroller or peripheral.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PIC SFRs are 8-bit registers.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No of locations in the file register(Data RAM) set aside for SFR</a:t>
            </a:r>
            <a:r>
              <a:rPr lang="en-US" sz="2400" dirty="0" smtClean="0">
                <a:solidFill>
                  <a:srgbClr val="000099"/>
                </a:solidFill>
              </a:rPr>
              <a:t> depends on the pin numbers &amp; peripheral functions supported by that chip.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Number can vary from chip to chip.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2) General Purpose Registers or RAM:</a:t>
            </a:r>
          </a:p>
          <a:p>
            <a:r>
              <a:rPr lang="en-US" sz="2000" dirty="0" smtClean="0">
                <a:solidFill>
                  <a:srgbClr val="000099"/>
                </a:solidFill>
              </a:rPr>
              <a:t>GPR (RAM locations) in the file register that are </a:t>
            </a:r>
            <a:r>
              <a:rPr lang="en-US" sz="2000" b="1" dirty="0" smtClean="0">
                <a:solidFill>
                  <a:srgbClr val="000099"/>
                </a:solidFill>
              </a:rPr>
              <a:t>used for Data storage &amp; Scratch pad.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Each location is 8 bits wide </a:t>
            </a:r>
            <a:r>
              <a:rPr lang="en-US" sz="2000" dirty="0" smtClean="0">
                <a:solidFill>
                  <a:srgbClr val="000099"/>
                </a:solidFill>
              </a:rPr>
              <a:t>&amp; can be </a:t>
            </a:r>
            <a:r>
              <a:rPr lang="en-US" sz="2000" b="1" dirty="0" smtClean="0">
                <a:solidFill>
                  <a:srgbClr val="000099"/>
                </a:solidFill>
              </a:rPr>
              <a:t>used to store any Data </a:t>
            </a:r>
            <a:r>
              <a:rPr lang="en-US" sz="2000" dirty="0" smtClean="0">
                <a:solidFill>
                  <a:srgbClr val="000099"/>
                </a:solidFill>
              </a:rPr>
              <a:t>we want as long as it is 8-bit.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The no of </a:t>
            </a:r>
            <a:r>
              <a:rPr lang="en-US" sz="2000" b="1" dirty="0" smtClean="0">
                <a:solidFill>
                  <a:srgbClr val="000099"/>
                </a:solidFill>
              </a:rPr>
              <a:t>RAM locations in the file register that are set aside for GPR can vary from chip to chip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Space that is not allocated to the SFRs typically is used for GPRs.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In PIC up to </a:t>
            </a:r>
            <a:r>
              <a:rPr lang="en-US" sz="2000" b="1" dirty="0" smtClean="0">
                <a:solidFill>
                  <a:srgbClr val="000099"/>
                </a:solidFill>
              </a:rPr>
              <a:t>100 bytes are used for SFRs &amp; rest are used for GPRs</a:t>
            </a:r>
            <a:r>
              <a:rPr lang="en-US" sz="2000" dirty="0" smtClean="0">
                <a:solidFill>
                  <a:srgbClr val="000099"/>
                </a:solidFill>
              </a:rPr>
              <a:t>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Today's MC contain thousand bytes of GPR </a:t>
            </a:r>
            <a:r>
              <a:rPr lang="en-US" sz="2000" dirty="0" smtClean="0">
                <a:solidFill>
                  <a:srgbClr val="000099"/>
                </a:solidFill>
              </a:rPr>
              <a:t>, as </a:t>
            </a:r>
            <a:r>
              <a:rPr lang="en-US" sz="2000" b="1" dirty="0" smtClean="0">
                <a:solidFill>
                  <a:srgbClr val="000099"/>
                </a:solidFill>
              </a:rPr>
              <a:t>C compilers need a large GPR.</a:t>
            </a:r>
            <a:endParaRPr lang="en-US" sz="20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File Register(Bytes)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SFR(Bytes)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Available space for GPR(Bytes)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PIC18F8722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4096 (4K)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3938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Users\P\Downloads\New Doc 2021-01-01 14.53.13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828800"/>
            <a:ext cx="2228850" cy="4724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43000" y="32766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Fig: File Registers(RAM) of PIC18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c) Program Counter(PC) register in the PIC18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PC is important register in PIC18 MC.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It is used by the CPU to </a:t>
            </a:r>
            <a:r>
              <a:rPr lang="en-US" sz="2400" b="1" dirty="0" smtClean="0">
                <a:solidFill>
                  <a:srgbClr val="000099"/>
                </a:solidFill>
              </a:rPr>
              <a:t>point to the address of the next instruction to be executed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As CPU fetches the </a:t>
            </a:r>
            <a:r>
              <a:rPr lang="en-US" sz="2400" b="1" dirty="0" err="1" smtClean="0">
                <a:solidFill>
                  <a:srgbClr val="000099"/>
                </a:solidFill>
              </a:rPr>
              <a:t>opcode</a:t>
            </a:r>
            <a:r>
              <a:rPr lang="en-US" sz="2400" b="1" dirty="0" smtClean="0">
                <a:solidFill>
                  <a:srgbClr val="000099"/>
                </a:solidFill>
              </a:rPr>
              <a:t> from the program ROM, the PC is incremented automatically </a:t>
            </a:r>
            <a:r>
              <a:rPr lang="en-US" sz="2400" dirty="0" smtClean="0">
                <a:solidFill>
                  <a:srgbClr val="000099"/>
                </a:solidFill>
              </a:rPr>
              <a:t>to point to the next instruction.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Wider the PC, more the memory locations a CPU can access.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err="1" smtClean="0">
                <a:solidFill>
                  <a:srgbClr val="000099"/>
                </a:solidFill>
              </a:rPr>
              <a:t>i.e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rgbClr val="000099"/>
                </a:solidFill>
              </a:rPr>
              <a:t>14 bit PC can access a MAX of 16K of code </a:t>
            </a:r>
            <a:r>
              <a:rPr lang="en-US" sz="2400" dirty="0" smtClean="0">
                <a:solidFill>
                  <a:srgbClr val="000099"/>
                </a:solidFill>
              </a:rPr>
              <a:t>from addresses 0000-3FFFH.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PC in the PIC18 family is 21-bit </a:t>
            </a:r>
            <a:r>
              <a:rPr lang="en-US" sz="2400" dirty="0" smtClean="0">
                <a:solidFill>
                  <a:srgbClr val="000099"/>
                </a:solidFill>
              </a:rPr>
              <a:t>&amp; it can access program addresses 000000 to 1FFFFFH.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Following fig shows Program Counter in PIC18:</a:t>
            </a:r>
          </a:p>
          <a:p>
            <a:endParaRPr lang="en-US" sz="2400" dirty="0">
              <a:solidFill>
                <a:srgbClr val="000099"/>
              </a:solidFill>
            </a:endParaRPr>
          </a:p>
        </p:txBody>
      </p:sp>
      <p:pic>
        <p:nvPicPr>
          <p:cNvPr id="2050" name="Picture 2" descr="C:\Users\P\Downloads\New Doc 2021-01-02 20.02.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0"/>
            <a:ext cx="8458200" cy="3105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C00000"/>
                </a:solidFill>
              </a:rPr>
              <a:t>Brief history of microcontrollers 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150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99"/>
                </a:solidFill>
              </a:rPr>
              <a:t>In </a:t>
            </a:r>
            <a:r>
              <a:rPr lang="en-US" sz="2000" b="1" dirty="0" smtClean="0">
                <a:solidFill>
                  <a:srgbClr val="000099"/>
                </a:solidFill>
              </a:rPr>
              <a:t>1989, Microchip Technology Corporation</a:t>
            </a:r>
            <a:r>
              <a:rPr lang="en-US" sz="2000" dirty="0" smtClean="0">
                <a:solidFill>
                  <a:srgbClr val="000099"/>
                </a:solidFill>
              </a:rPr>
              <a:t> introduced an </a:t>
            </a:r>
            <a:r>
              <a:rPr lang="en-US" sz="2000" b="1" dirty="0" smtClean="0">
                <a:solidFill>
                  <a:srgbClr val="000099"/>
                </a:solidFill>
              </a:rPr>
              <a:t>8-bit Microcontroller</a:t>
            </a:r>
            <a:r>
              <a:rPr lang="en-US" sz="2000" dirty="0" smtClean="0">
                <a:solidFill>
                  <a:srgbClr val="000099"/>
                </a:solidFill>
              </a:rPr>
              <a:t> called the </a:t>
            </a:r>
            <a:r>
              <a:rPr lang="en-US" sz="2000" b="1" dirty="0" smtClean="0">
                <a:solidFill>
                  <a:srgbClr val="000099"/>
                </a:solidFill>
              </a:rPr>
              <a:t>PIC( Peripheral Interface Controller).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It had small amounts of </a:t>
            </a:r>
            <a:r>
              <a:rPr lang="en-US" sz="2000" b="1" dirty="0" smtClean="0">
                <a:solidFill>
                  <a:srgbClr val="000099"/>
                </a:solidFill>
              </a:rPr>
              <a:t>data RAM,</a:t>
            </a:r>
            <a:r>
              <a:rPr lang="en-US" sz="2000" dirty="0" smtClean="0">
                <a:solidFill>
                  <a:srgbClr val="000099"/>
                </a:solidFill>
              </a:rPr>
              <a:t> a few </a:t>
            </a:r>
            <a:r>
              <a:rPr lang="en-US" sz="2000" b="1" dirty="0" smtClean="0">
                <a:solidFill>
                  <a:srgbClr val="000099"/>
                </a:solidFill>
              </a:rPr>
              <a:t>100 bytes of on-chip ROM for the program</a:t>
            </a:r>
            <a:r>
              <a:rPr lang="en-US" sz="2000" dirty="0" smtClean="0">
                <a:solidFill>
                  <a:srgbClr val="000099"/>
                </a:solidFill>
              </a:rPr>
              <a:t>, </a:t>
            </a:r>
            <a:r>
              <a:rPr lang="en-US" sz="2000" b="1" dirty="0" smtClean="0">
                <a:solidFill>
                  <a:srgbClr val="000099"/>
                </a:solidFill>
              </a:rPr>
              <a:t>1 timer </a:t>
            </a:r>
            <a:r>
              <a:rPr lang="en-US" sz="2000" dirty="0" smtClean="0">
                <a:solidFill>
                  <a:srgbClr val="000099"/>
                </a:solidFill>
              </a:rPr>
              <a:t>&amp; a few pins for </a:t>
            </a:r>
            <a:r>
              <a:rPr lang="en-US" sz="2000" b="1" dirty="0" smtClean="0">
                <a:solidFill>
                  <a:srgbClr val="000099"/>
                </a:solidFill>
              </a:rPr>
              <a:t>I/O ports</a:t>
            </a:r>
            <a:r>
              <a:rPr lang="en-US" sz="2000" dirty="0" smtClean="0">
                <a:solidFill>
                  <a:srgbClr val="000099"/>
                </a:solidFill>
              </a:rPr>
              <a:t>, </a:t>
            </a:r>
            <a:r>
              <a:rPr lang="en-US" sz="2000" b="1" dirty="0" smtClean="0">
                <a:solidFill>
                  <a:srgbClr val="000099"/>
                </a:solidFill>
              </a:rPr>
              <a:t>all on a single chip with only 8 pins.(see fig)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pPr algn="ctr">
              <a:buNone/>
            </a:pPr>
            <a:r>
              <a:rPr lang="en-US" sz="2000" dirty="0" smtClean="0">
                <a:solidFill>
                  <a:srgbClr val="000099"/>
                </a:solidFill>
              </a:rPr>
              <a:t>Fig: Simplified View of a PIC Microcontroller.</a:t>
            </a:r>
            <a:endParaRPr lang="en-US" sz="2000" dirty="0">
              <a:solidFill>
                <a:srgbClr val="000099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971800"/>
            <a:ext cx="7467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C00000"/>
                </a:solidFill>
              </a:rPr>
              <a:t>d) Programmable ROM space in the PIC18</a:t>
            </a:r>
            <a:r>
              <a:rPr lang="en-US" sz="2400" dirty="0" smtClean="0"/>
              <a:t>	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PIC18F6680 have 64 K of on chip ROM.</a:t>
            </a:r>
          </a:p>
          <a:p>
            <a:endParaRPr lang="en-US" sz="2400" b="1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PIC18F458 have 32 K of on chip ROM.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No member of the PIC family can access more than 2M of </a:t>
            </a:r>
            <a:r>
              <a:rPr lang="en-US" sz="2400" b="1" dirty="0" err="1" smtClean="0">
                <a:solidFill>
                  <a:srgbClr val="000099"/>
                </a:solidFill>
              </a:rPr>
              <a:t>opcode</a:t>
            </a:r>
            <a:r>
              <a:rPr lang="en-US" sz="2400" b="1" dirty="0" smtClean="0">
                <a:solidFill>
                  <a:srgbClr val="000099"/>
                </a:solidFill>
              </a:rPr>
              <a:t> because the PC in the PIC is 21 bits wide </a:t>
            </a:r>
            <a:r>
              <a:rPr lang="en-US" sz="2400" dirty="0" smtClean="0">
                <a:solidFill>
                  <a:srgbClr val="000099"/>
                </a:solidFill>
              </a:rPr>
              <a:t>(000000 to 1FFFFF address range).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1</a:t>
            </a:r>
            <a:r>
              <a:rPr lang="en-US" sz="2400" b="1" baseline="30000" dirty="0" smtClean="0">
                <a:solidFill>
                  <a:srgbClr val="000099"/>
                </a:solidFill>
              </a:rPr>
              <a:t>st</a:t>
            </a:r>
            <a:r>
              <a:rPr lang="en-US" sz="2400" b="1" dirty="0" smtClean="0">
                <a:solidFill>
                  <a:srgbClr val="000099"/>
                </a:solidFill>
              </a:rPr>
              <a:t> location of program ROM is 000000</a:t>
            </a:r>
            <a:r>
              <a:rPr lang="en-US" sz="2400" dirty="0" smtClean="0">
                <a:solidFill>
                  <a:srgbClr val="000099"/>
                </a:solidFill>
              </a:rPr>
              <a:t>, the last location can be different depending on the size of the ROM on the chip (see fig ).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PIC18F2220 has 4K of on-chip ROM &amp; its memory addresses of 00000 to 000FFFH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Therefore </a:t>
            </a:r>
            <a:r>
              <a:rPr lang="en-US" sz="2400" b="1" dirty="0" smtClean="0">
                <a:solidFill>
                  <a:srgbClr val="000099"/>
                </a:solidFill>
              </a:rPr>
              <a:t>1</a:t>
            </a:r>
            <a:r>
              <a:rPr lang="en-US" sz="2400" b="1" baseline="30000" dirty="0" smtClean="0">
                <a:solidFill>
                  <a:srgbClr val="000099"/>
                </a:solidFill>
              </a:rPr>
              <a:t>st</a:t>
            </a:r>
            <a:r>
              <a:rPr lang="en-US" sz="2400" b="1" dirty="0" smtClean="0">
                <a:solidFill>
                  <a:srgbClr val="000099"/>
                </a:solidFill>
              </a:rPr>
              <a:t> location of ROM is address 000000 &amp; last location is 0FFFFH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0"/>
            <a:ext cx="9144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297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C00000"/>
                </a:solidFill>
              </a:rPr>
              <a:t>e) PIC18 Status Register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PIC has a </a:t>
            </a:r>
            <a:r>
              <a:rPr lang="en-US" sz="2400" b="1" dirty="0" smtClean="0">
                <a:solidFill>
                  <a:srgbClr val="000099"/>
                </a:solidFill>
              </a:rPr>
              <a:t>Flag Register(8-bit)</a:t>
            </a:r>
            <a:r>
              <a:rPr lang="en-US" sz="2400" dirty="0" smtClean="0">
                <a:solidFill>
                  <a:srgbClr val="000099"/>
                </a:solidFill>
              </a:rPr>
              <a:t> to indicate Arithmetic conditions such as the </a:t>
            </a:r>
            <a:r>
              <a:rPr lang="en-US" sz="2400" b="1" dirty="0" smtClean="0">
                <a:solidFill>
                  <a:srgbClr val="000099"/>
                </a:solidFill>
              </a:rPr>
              <a:t>Carry bit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Flag Register</a:t>
            </a:r>
            <a:r>
              <a:rPr lang="en-US" sz="2400" dirty="0" smtClean="0">
                <a:solidFill>
                  <a:srgbClr val="000099"/>
                </a:solidFill>
              </a:rPr>
              <a:t> in the PIC is called the </a:t>
            </a:r>
            <a:r>
              <a:rPr lang="en-US" sz="2400" b="1" dirty="0" smtClean="0">
                <a:solidFill>
                  <a:srgbClr val="000099"/>
                </a:solidFill>
              </a:rPr>
              <a:t>Status Register.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                                 </a:t>
            </a:r>
            <a:r>
              <a:rPr lang="en-US" sz="2400" dirty="0" smtClean="0"/>
              <a:t>fig: Bits of Status Register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Out of 8-bits, </a:t>
            </a:r>
            <a:r>
              <a:rPr lang="en-US" sz="2400" b="1" dirty="0" smtClean="0">
                <a:solidFill>
                  <a:srgbClr val="000099"/>
                </a:solidFill>
              </a:rPr>
              <a:t>only 5 bits are used by the PIC18</a:t>
            </a:r>
            <a:r>
              <a:rPr lang="en-US" sz="2400" dirty="0" smtClean="0">
                <a:solidFill>
                  <a:srgbClr val="000099"/>
                </a:solidFill>
              </a:rPr>
              <a:t>. remaining 3 bits are unimplemented &amp; read as 0.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743200"/>
            <a:ext cx="50292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5 flags </a:t>
            </a:r>
            <a:r>
              <a:rPr lang="en-US" sz="2400" dirty="0" smtClean="0">
                <a:solidFill>
                  <a:srgbClr val="000099"/>
                </a:solidFill>
              </a:rPr>
              <a:t>are called conditional flag is as follows. They indicate some conditions that result after an instruction is executed.</a:t>
            </a:r>
          </a:p>
          <a:p>
            <a:pPr lvl="1">
              <a:buNone/>
            </a:pPr>
            <a:r>
              <a:rPr lang="en-US" sz="2000" dirty="0" smtClean="0"/>
              <a:t> </a:t>
            </a:r>
          </a:p>
          <a:p>
            <a:pPr marL="914400" lvl="1" indent="-457200">
              <a:buAutoNum type="arabicParenR"/>
            </a:pPr>
            <a:r>
              <a:rPr lang="en-US" sz="2000" dirty="0" smtClean="0"/>
              <a:t>C – Carry flag </a:t>
            </a:r>
          </a:p>
          <a:p>
            <a:pPr marL="914400" lvl="1" indent="-457200">
              <a:buAutoNum type="arabicParenR"/>
            </a:pPr>
            <a:r>
              <a:rPr lang="en-US" sz="2000" dirty="0" smtClean="0"/>
              <a:t>DC – Digital Carry Flag</a:t>
            </a:r>
          </a:p>
          <a:p>
            <a:pPr marL="914400" lvl="1" indent="-457200">
              <a:buAutoNum type="arabicParenR"/>
            </a:pPr>
            <a:r>
              <a:rPr lang="en-US" sz="2000" dirty="0" smtClean="0"/>
              <a:t>Z – Zero flag</a:t>
            </a:r>
          </a:p>
          <a:p>
            <a:pPr marL="914400" lvl="1" indent="-457200">
              <a:buAutoNum type="arabicParenR"/>
            </a:pPr>
            <a:r>
              <a:rPr lang="en-US" sz="2000" dirty="0" smtClean="0"/>
              <a:t>OV – Overflow Flag</a:t>
            </a:r>
          </a:p>
          <a:p>
            <a:pPr marL="914400" lvl="1" indent="-457200">
              <a:buAutoNum type="arabicParenR"/>
            </a:pPr>
            <a:r>
              <a:rPr lang="en-US" sz="2000" dirty="0" smtClean="0"/>
              <a:t>N – Negative flag</a:t>
            </a:r>
          </a:p>
          <a:p>
            <a:pPr marL="914400" lvl="1" indent="-457200">
              <a:buAutoNum type="arabicParenR"/>
            </a:pPr>
            <a:r>
              <a:rPr lang="en-US" sz="2000" dirty="0" smtClean="0"/>
              <a:t>X – D5,D6, &amp; D7 are not implemented, &amp; reserved for future use.</a:t>
            </a:r>
          </a:p>
          <a:p>
            <a:pPr marL="514350" indent="-457200"/>
            <a:endParaRPr lang="en-US" sz="2400" dirty="0" smtClean="0"/>
          </a:p>
          <a:p>
            <a:pPr marL="514350" indent="-457200"/>
            <a:r>
              <a:rPr lang="en-US" sz="2400" dirty="0" smtClean="0">
                <a:solidFill>
                  <a:srgbClr val="000099"/>
                </a:solidFill>
              </a:rPr>
              <a:t>Each of the </a:t>
            </a:r>
            <a:r>
              <a:rPr lang="en-US" sz="2400" b="1" dirty="0" smtClean="0">
                <a:solidFill>
                  <a:srgbClr val="000099"/>
                </a:solidFill>
              </a:rPr>
              <a:t>Conditional Flags can be used to perform a Conditional branch(jump).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686800" cy="6400800"/>
          </a:xfrm>
        </p:spPr>
        <p:txBody>
          <a:bodyPr>
            <a:normAutofit/>
          </a:bodyPr>
          <a:lstStyle/>
          <a:p>
            <a:pPr marL="457200" lvl="1" indent="-457200">
              <a:buAutoNum type="arabicParenR"/>
            </a:pPr>
            <a:endParaRPr lang="en-US" sz="2000" dirty="0" smtClean="0">
              <a:solidFill>
                <a:srgbClr val="000099"/>
              </a:solidFill>
            </a:endParaRPr>
          </a:p>
          <a:p>
            <a:pPr marL="457200" lvl="1" indent="-457200">
              <a:buNone/>
            </a:pPr>
            <a:endParaRPr lang="en-US" sz="2000" dirty="0" smtClean="0">
              <a:solidFill>
                <a:srgbClr val="000099"/>
              </a:solidFill>
            </a:endParaRPr>
          </a:p>
          <a:p>
            <a:pPr marL="457200" lvl="1" indent="-457200">
              <a:buNone/>
            </a:pPr>
            <a:endParaRPr lang="en-US" sz="2000" dirty="0" smtClean="0">
              <a:solidFill>
                <a:srgbClr val="000099"/>
              </a:solidFill>
            </a:endParaRPr>
          </a:p>
          <a:p>
            <a:pPr marL="457200" lvl="1" indent="-457200">
              <a:buNone/>
            </a:pPr>
            <a:endParaRPr lang="en-US" sz="2000" dirty="0" smtClean="0">
              <a:solidFill>
                <a:srgbClr val="000099"/>
              </a:solidFill>
            </a:endParaRPr>
          </a:p>
          <a:p>
            <a:pPr marL="342900" lvl="1" indent="-342900">
              <a:buNone/>
            </a:pPr>
            <a:endParaRPr lang="en-US" sz="2000" dirty="0" smtClean="0"/>
          </a:p>
          <a:p>
            <a:pPr>
              <a:buNone/>
            </a:pP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139" y="457200"/>
            <a:ext cx="876516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f) Stack Pointer (SP)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Stack is read/write memory(RAM) used by the CPU to </a:t>
            </a:r>
            <a:r>
              <a:rPr lang="en-US" sz="2400" b="1" dirty="0" smtClean="0">
                <a:solidFill>
                  <a:srgbClr val="000099"/>
                </a:solidFill>
              </a:rPr>
              <a:t>store some very critical information(address, Data) temporarily.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Stack is 21-bit </a:t>
            </a:r>
            <a:r>
              <a:rPr lang="en-US" sz="2400" dirty="0" smtClean="0">
                <a:solidFill>
                  <a:srgbClr val="000099"/>
                </a:solidFill>
              </a:rPr>
              <a:t>because the </a:t>
            </a:r>
            <a:r>
              <a:rPr lang="en-US" sz="2400" b="1" dirty="0" smtClean="0">
                <a:solidFill>
                  <a:srgbClr val="000099"/>
                </a:solidFill>
              </a:rPr>
              <a:t>PC is 21-bit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It is used for the CALL instruction to make sure that the PIC knows where to come back to after execution of the called subroutine.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A </a:t>
            </a:r>
            <a:r>
              <a:rPr lang="en-US" sz="2400" b="1" dirty="0" smtClean="0">
                <a:solidFill>
                  <a:srgbClr val="000099"/>
                </a:solidFill>
              </a:rPr>
              <a:t>21-bit stack can take values of 00000 to 1FFFFFH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Stack is RAM &amp; SP Register is used to access the Stack.</a:t>
            </a:r>
          </a:p>
          <a:p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 PIC18 has a 5-bit stack pointer, which can take values of 00 to 1FH.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That gives us a total of 32 locations where </a:t>
            </a:r>
            <a:r>
              <a:rPr lang="en-US" sz="2400" b="1" dirty="0" smtClean="0">
                <a:solidFill>
                  <a:srgbClr val="000099"/>
                </a:solidFill>
              </a:rPr>
              <a:t>each location is 21 bits wide.</a:t>
            </a:r>
            <a:r>
              <a:rPr lang="en-US" sz="2400" dirty="0" smtClean="0">
                <a:solidFill>
                  <a:srgbClr val="000099"/>
                </a:solidFill>
              </a:rPr>
              <a:t> This is shown in fig.</a:t>
            </a:r>
            <a:endParaRPr lang="en-US" sz="2400" dirty="0">
              <a:solidFill>
                <a:srgbClr val="000099"/>
              </a:solidFill>
            </a:endParaRPr>
          </a:p>
        </p:txBody>
      </p:sp>
      <p:pic>
        <p:nvPicPr>
          <p:cNvPr id="1026" name="Picture 2" descr="C:\Users\P\Downloads\New Doc 2021-01-04 16.29.4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2209800"/>
            <a:ext cx="8820150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When the </a:t>
            </a:r>
            <a:r>
              <a:rPr lang="en-US" sz="2400" b="1" dirty="0" smtClean="0">
                <a:solidFill>
                  <a:srgbClr val="000099"/>
                </a:solidFill>
              </a:rPr>
              <a:t>PIC18 is powered up, the SP Register contains value 0.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This means that </a:t>
            </a:r>
            <a:r>
              <a:rPr lang="en-US" sz="2400" b="1" dirty="0" smtClean="0">
                <a:solidFill>
                  <a:srgbClr val="000099"/>
                </a:solidFill>
              </a:rPr>
              <a:t>stack location 1 is the 1</a:t>
            </a:r>
            <a:r>
              <a:rPr lang="en-US" sz="2400" b="1" baseline="30000" dirty="0" smtClean="0">
                <a:solidFill>
                  <a:srgbClr val="000099"/>
                </a:solidFill>
              </a:rPr>
              <a:t>st</a:t>
            </a:r>
            <a:r>
              <a:rPr lang="en-US" sz="2400" b="1" dirty="0" smtClean="0">
                <a:solidFill>
                  <a:srgbClr val="000099"/>
                </a:solidFill>
              </a:rPr>
              <a:t> location </a:t>
            </a:r>
            <a:r>
              <a:rPr lang="en-US" sz="2400" dirty="0" smtClean="0">
                <a:solidFill>
                  <a:srgbClr val="000099"/>
                </a:solidFill>
              </a:rPr>
              <a:t>used for the stack because the SP points to the last-used location.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err="1" smtClean="0">
                <a:solidFill>
                  <a:srgbClr val="000099"/>
                </a:solidFill>
              </a:rPr>
              <a:t>i.e</a:t>
            </a:r>
            <a:r>
              <a:rPr lang="en-US" sz="2400" dirty="0" smtClean="0">
                <a:solidFill>
                  <a:srgbClr val="000099"/>
                </a:solidFill>
              </a:rPr>
              <a:t> location 0 of the stack is not available &amp; we have only 31 stack locations in the PIC18.</a:t>
            </a:r>
          </a:p>
          <a:p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Bank switching in PIC18 </a:t>
            </a:r>
            <a:r>
              <a:rPr lang="en-US" sz="2400" dirty="0" smtClean="0"/>
              <a:t>	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99"/>
                </a:solidFill>
              </a:rPr>
              <a:t>PIC18 MC- has a max of </a:t>
            </a:r>
            <a:r>
              <a:rPr lang="en-US" sz="2000" b="1" dirty="0" smtClean="0">
                <a:solidFill>
                  <a:srgbClr val="000099"/>
                </a:solidFill>
              </a:rPr>
              <a:t>Data RAM (4K)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PIC18 family has at least the </a:t>
            </a:r>
            <a:r>
              <a:rPr lang="en-US" sz="2000" b="1" dirty="0" smtClean="0">
                <a:solidFill>
                  <a:srgbClr val="000099"/>
                </a:solidFill>
              </a:rPr>
              <a:t>Access Bank for the file register(RAM).</a:t>
            </a:r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File register RAM  is divided into </a:t>
            </a:r>
            <a:r>
              <a:rPr lang="en-US" sz="2000" b="1" dirty="0" smtClean="0">
                <a:solidFill>
                  <a:srgbClr val="000099"/>
                </a:solidFill>
              </a:rPr>
              <a:t>16 banks of 256 bytes each</a:t>
            </a:r>
            <a:r>
              <a:rPr lang="en-US" sz="2000" dirty="0" smtClean="0">
                <a:solidFill>
                  <a:srgbClr val="000099"/>
                </a:solidFill>
              </a:rPr>
              <a:t>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Minimum Bank is called the Access Bank.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Access bank is made of 128 bytes of lower addresses &amp; 128 bytes of higher addresses.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Lower 128 bytes( 000-07FH)are used for GPR, the higher 128 bytes(F80-FFFH) are dedicated to the SFRs.</a:t>
            </a:r>
            <a:endParaRPr lang="en-US" sz="20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9144000" cy="6248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  The A bit &amp; Bank Switching: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All the instructions assumed the </a:t>
            </a:r>
            <a:r>
              <a:rPr lang="en-US" sz="2400" b="1" dirty="0" smtClean="0">
                <a:solidFill>
                  <a:srgbClr val="000099"/>
                </a:solidFill>
              </a:rPr>
              <a:t>Access Bank as the default bank.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This was achieved by ignoring the letter A in instructions such as “MOVF </a:t>
            </a:r>
            <a:r>
              <a:rPr lang="en-US" sz="2400" dirty="0" err="1" smtClean="0">
                <a:solidFill>
                  <a:srgbClr val="000099"/>
                </a:solidFill>
              </a:rPr>
              <a:t>fileReg</a:t>
            </a:r>
            <a:r>
              <a:rPr lang="en-US" sz="2400" dirty="0" smtClean="0">
                <a:solidFill>
                  <a:srgbClr val="000099"/>
                </a:solidFill>
              </a:rPr>
              <a:t>, A”. </a:t>
            </a:r>
            <a:r>
              <a:rPr lang="en-US" sz="2400" dirty="0" err="1" smtClean="0">
                <a:solidFill>
                  <a:srgbClr val="000099"/>
                </a:solidFill>
              </a:rPr>
              <a:t>i.e</a:t>
            </a:r>
            <a:r>
              <a:rPr lang="en-US" sz="2400" dirty="0" smtClean="0">
                <a:solidFill>
                  <a:srgbClr val="000099"/>
                </a:solidFill>
              </a:rPr>
              <a:t> “MOVF </a:t>
            </a:r>
            <a:r>
              <a:rPr lang="en-US" sz="2400" dirty="0" err="1" smtClean="0">
                <a:solidFill>
                  <a:srgbClr val="000099"/>
                </a:solidFill>
              </a:rPr>
              <a:t>fileReg</a:t>
            </a:r>
            <a:r>
              <a:rPr lang="en-US" sz="2400" dirty="0" smtClean="0">
                <a:solidFill>
                  <a:srgbClr val="000099"/>
                </a:solidFill>
              </a:rPr>
              <a:t>”  is really “MOVF </a:t>
            </a:r>
            <a:r>
              <a:rPr lang="en-US" sz="2400" dirty="0" err="1" smtClean="0">
                <a:solidFill>
                  <a:srgbClr val="000099"/>
                </a:solidFill>
              </a:rPr>
              <a:t>fileReg</a:t>
            </a:r>
            <a:r>
              <a:rPr lang="en-US" sz="2400" dirty="0" smtClean="0">
                <a:solidFill>
                  <a:srgbClr val="000099"/>
                </a:solidFill>
              </a:rPr>
              <a:t>, A” where A bit can be 0 or 1.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If </a:t>
            </a:r>
            <a:r>
              <a:rPr lang="en-US" sz="2400" b="1" dirty="0" smtClean="0">
                <a:solidFill>
                  <a:srgbClr val="000099"/>
                </a:solidFill>
              </a:rPr>
              <a:t>A=0</a:t>
            </a:r>
            <a:r>
              <a:rPr lang="en-US" sz="2400" dirty="0" smtClean="0">
                <a:solidFill>
                  <a:srgbClr val="000099"/>
                </a:solidFill>
              </a:rPr>
              <a:t>, then the </a:t>
            </a:r>
            <a:r>
              <a:rPr lang="en-US" sz="2400" b="1" dirty="0" smtClean="0">
                <a:solidFill>
                  <a:srgbClr val="000099"/>
                </a:solidFill>
              </a:rPr>
              <a:t>Access bank is the default bank</a:t>
            </a:r>
            <a:r>
              <a:rPr lang="en-US" sz="2400" dirty="0" smtClean="0">
                <a:solidFill>
                  <a:srgbClr val="000099"/>
                </a:solidFill>
              </a:rPr>
              <a:t>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If  </a:t>
            </a:r>
            <a:r>
              <a:rPr lang="en-US" sz="2400" b="1" dirty="0" smtClean="0">
                <a:solidFill>
                  <a:srgbClr val="000099"/>
                </a:solidFill>
              </a:rPr>
              <a:t>A=1</a:t>
            </a:r>
            <a:r>
              <a:rPr lang="en-US" sz="2400" dirty="0" smtClean="0">
                <a:solidFill>
                  <a:srgbClr val="000099"/>
                </a:solidFill>
              </a:rPr>
              <a:t>, then the </a:t>
            </a:r>
            <a:r>
              <a:rPr lang="en-US" sz="2400" b="1" dirty="0" smtClean="0">
                <a:solidFill>
                  <a:srgbClr val="000099"/>
                </a:solidFill>
              </a:rPr>
              <a:t>instruction will use the Bank Selector register(BSR) to select the bank instead of using the Access Bank.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If A is not stated in a given instruction, it means </a:t>
            </a:r>
            <a:r>
              <a:rPr lang="en-US" sz="2400" b="1" dirty="0" smtClean="0">
                <a:solidFill>
                  <a:srgbClr val="000099"/>
                </a:solidFill>
              </a:rPr>
              <a:t>A=0 &amp; Access Bank is the default bank.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610600" cy="63246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Since the introduction of the </a:t>
            </a:r>
            <a:r>
              <a:rPr lang="en-US" sz="2400" b="1" dirty="0" smtClean="0">
                <a:solidFill>
                  <a:srgbClr val="000099"/>
                </a:solidFill>
              </a:rPr>
              <a:t>PIC16xxx</a:t>
            </a:r>
            <a:r>
              <a:rPr lang="en-US" sz="2400" dirty="0" smtClean="0">
                <a:solidFill>
                  <a:srgbClr val="000099"/>
                </a:solidFill>
              </a:rPr>
              <a:t>, they have introduced an array of </a:t>
            </a:r>
            <a:r>
              <a:rPr lang="en-US" sz="2400" b="1" dirty="0" smtClean="0">
                <a:solidFill>
                  <a:srgbClr val="000099"/>
                </a:solidFill>
              </a:rPr>
              <a:t>8-bit MCs too numerous to list here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They include the PIC families of </a:t>
            </a:r>
            <a:r>
              <a:rPr lang="en-US" sz="2400" b="1" dirty="0" smtClean="0">
                <a:solidFill>
                  <a:srgbClr val="000099"/>
                </a:solidFill>
              </a:rPr>
              <a:t>10xxx, 12xxx, 14xxx, 16xxx, 17xxx &amp; 18xxx.</a:t>
            </a:r>
            <a:r>
              <a:rPr lang="en-US" sz="2400" dirty="0" smtClean="0">
                <a:solidFill>
                  <a:srgbClr val="000099"/>
                </a:solidFill>
              </a:rPr>
              <a:t> They all are </a:t>
            </a:r>
            <a:r>
              <a:rPr lang="en-US" sz="2400" b="1" dirty="0" smtClean="0">
                <a:solidFill>
                  <a:srgbClr val="000099"/>
                </a:solidFill>
              </a:rPr>
              <a:t>8-bit processors </a:t>
            </a:r>
            <a:r>
              <a:rPr lang="en-US" sz="2400" dirty="0" smtClean="0">
                <a:solidFill>
                  <a:srgbClr val="000099"/>
                </a:solidFill>
              </a:rPr>
              <a:t>(work on </a:t>
            </a:r>
            <a:r>
              <a:rPr lang="en-US" sz="2400" b="1" dirty="0" smtClean="0">
                <a:solidFill>
                  <a:srgbClr val="000099"/>
                </a:solidFill>
              </a:rPr>
              <a:t>8-bit Data at a time).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Data larger than 8-bits has to be broken into 8-bit pieces </a:t>
            </a:r>
            <a:r>
              <a:rPr lang="en-US" sz="2400" dirty="0" smtClean="0">
                <a:solidFill>
                  <a:srgbClr val="000099"/>
                </a:solidFill>
              </a:rPr>
              <a:t>to be processed by the CPU.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Problem with </a:t>
            </a:r>
            <a:r>
              <a:rPr lang="en-US" sz="2400" b="1" dirty="0" smtClean="0">
                <a:solidFill>
                  <a:srgbClr val="000099"/>
                </a:solidFill>
              </a:rPr>
              <a:t>PIC- not all 100 % upwardly compatible in terms of software </a:t>
            </a:r>
            <a:r>
              <a:rPr lang="en-US" sz="2400" dirty="0" smtClean="0">
                <a:solidFill>
                  <a:srgbClr val="000099"/>
                </a:solidFill>
              </a:rPr>
              <a:t>when going from one family to another family.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PIC18xxx(18 to 80-pin) family has the highest performance</a:t>
            </a:r>
            <a:r>
              <a:rPr lang="en-US" sz="2400" dirty="0" smtClean="0">
                <a:solidFill>
                  <a:srgbClr val="000099"/>
                </a:solidFill>
              </a:rPr>
              <a:t> of all the families of 8-bit PIC MCs.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solidFill>
                  <a:srgbClr val="C00000"/>
                </a:solidFill>
              </a:rPr>
              <a:t>BSR Register &amp; Bank Switching: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7150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0099"/>
                </a:solidFill>
              </a:rPr>
              <a:t>To use banks other than the Access Bank</a:t>
            </a:r>
            <a:r>
              <a:rPr lang="en-US" sz="2000" dirty="0" smtClean="0">
                <a:solidFill>
                  <a:srgbClr val="000099"/>
                </a:solidFill>
              </a:rPr>
              <a:t>, we need to set bit </a:t>
            </a:r>
            <a:r>
              <a:rPr lang="en-US" sz="2000" b="1" dirty="0" smtClean="0">
                <a:solidFill>
                  <a:srgbClr val="000099"/>
                </a:solidFill>
              </a:rPr>
              <a:t>A=1</a:t>
            </a:r>
            <a:r>
              <a:rPr lang="en-US" sz="2000" dirty="0" smtClean="0">
                <a:solidFill>
                  <a:srgbClr val="000099"/>
                </a:solidFill>
              </a:rPr>
              <a:t> </a:t>
            </a:r>
            <a:r>
              <a:rPr lang="en-US" sz="2000" b="1" dirty="0" smtClean="0">
                <a:solidFill>
                  <a:srgbClr val="000099"/>
                </a:solidFill>
              </a:rPr>
              <a:t>in the instruction.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With </a:t>
            </a:r>
            <a:r>
              <a:rPr lang="en-US" sz="2000" b="1" dirty="0" smtClean="0">
                <a:solidFill>
                  <a:srgbClr val="000099"/>
                </a:solidFill>
              </a:rPr>
              <a:t>A=1</a:t>
            </a:r>
            <a:r>
              <a:rPr lang="en-US" sz="2000" dirty="0" smtClean="0">
                <a:solidFill>
                  <a:srgbClr val="000099"/>
                </a:solidFill>
              </a:rPr>
              <a:t>, we use the </a:t>
            </a:r>
            <a:r>
              <a:rPr lang="en-US" sz="2000" b="1" dirty="0" smtClean="0">
                <a:solidFill>
                  <a:srgbClr val="000099"/>
                </a:solidFill>
              </a:rPr>
              <a:t>BSR to choose the desired bank</a:t>
            </a:r>
            <a:r>
              <a:rPr lang="en-US" sz="2000" dirty="0" smtClean="0">
                <a:solidFill>
                  <a:srgbClr val="000099"/>
                </a:solidFill>
              </a:rPr>
              <a:t>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BSR(8-bit) register is part of the SFRs.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BSR(8-bit), containing only 4 least-significant bits are used in the PIC18. </a:t>
            </a:r>
            <a:r>
              <a:rPr lang="en-US" sz="2000" dirty="0" smtClean="0">
                <a:solidFill>
                  <a:srgbClr val="000099"/>
                </a:solidFill>
              </a:rPr>
              <a:t>The upper 4 bits are set to 0 &amp; are ignored by the PIC18.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BSR(4 bit) gives us 16 banks</a:t>
            </a:r>
            <a:r>
              <a:rPr lang="en-US" sz="2000" dirty="0" smtClean="0">
                <a:solidFill>
                  <a:srgbClr val="000099"/>
                </a:solidFill>
              </a:rPr>
              <a:t>, </a:t>
            </a:r>
            <a:r>
              <a:rPr lang="en-US" sz="2000" b="1" dirty="0" smtClean="0">
                <a:solidFill>
                  <a:srgbClr val="000099"/>
                </a:solidFill>
              </a:rPr>
              <a:t>&amp; it cover the entire 4096(16X256)bytes of the data RAM file register using bank switching.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Data RAM(4096 bytes) are organized as banks 0 to F,</a:t>
            </a:r>
            <a:r>
              <a:rPr lang="en-US" sz="2000" dirty="0" smtClean="0">
                <a:solidFill>
                  <a:srgbClr val="000099"/>
                </a:solidFill>
              </a:rPr>
              <a:t> where </a:t>
            </a:r>
            <a:r>
              <a:rPr lang="en-US" sz="2000" b="1" dirty="0" smtClean="0">
                <a:solidFill>
                  <a:srgbClr val="000099"/>
                </a:solidFill>
              </a:rPr>
              <a:t>lowest bank0(00-FFH) &amp; highest bank is </a:t>
            </a:r>
            <a:r>
              <a:rPr lang="en-US" sz="2000" b="1" dirty="0" err="1" smtClean="0">
                <a:solidFill>
                  <a:srgbClr val="000099"/>
                </a:solidFill>
              </a:rPr>
              <a:t>BankF</a:t>
            </a:r>
            <a:r>
              <a:rPr lang="en-US" sz="2000" b="1" dirty="0" smtClean="0">
                <a:solidFill>
                  <a:srgbClr val="000099"/>
                </a:solidFill>
              </a:rPr>
              <a:t>(F00-FFFH).</a:t>
            </a:r>
            <a:r>
              <a:rPr lang="en-US" sz="2000" dirty="0" smtClean="0">
                <a:solidFill>
                  <a:srgbClr val="000099"/>
                </a:solidFill>
              </a:rPr>
              <a:t> </a:t>
            </a:r>
            <a:endParaRPr lang="en-US" sz="20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 lnSpcReduction="10000"/>
          </a:bodyPr>
          <a:lstStyle/>
          <a:p>
            <a:endParaRPr lang="en-US" sz="2000" b="1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128 bytes of bank F(15) are always set aside for the SFRs, while GPR always start at address 0 of bank0.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Upon </a:t>
            </a:r>
            <a:r>
              <a:rPr lang="en-US" sz="2000" b="1" dirty="0" smtClean="0">
                <a:solidFill>
                  <a:srgbClr val="000099"/>
                </a:solidFill>
              </a:rPr>
              <a:t>Power-On Reset</a:t>
            </a:r>
            <a:r>
              <a:rPr lang="en-US" sz="2000" dirty="0" smtClean="0">
                <a:solidFill>
                  <a:srgbClr val="000099"/>
                </a:solidFill>
              </a:rPr>
              <a:t>, </a:t>
            </a:r>
            <a:r>
              <a:rPr lang="en-US" sz="2000" b="1" dirty="0" smtClean="0">
                <a:solidFill>
                  <a:srgbClr val="000099"/>
                </a:solidFill>
              </a:rPr>
              <a:t>BSR=0(0000 binary), then the lowest addresses of data RAM, from 000 to 0FFH can be used for the GPR &amp; the SFRs, which always reside in the last half of bank F(15).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err="1" smtClean="0">
                <a:solidFill>
                  <a:srgbClr val="000099"/>
                </a:solidFill>
              </a:rPr>
              <a:t>Llly</a:t>
            </a:r>
            <a:r>
              <a:rPr lang="en-US" sz="2000" b="1" dirty="0" smtClean="0">
                <a:solidFill>
                  <a:srgbClr val="000099"/>
                </a:solidFill>
              </a:rPr>
              <a:t>, if BSR=1(0001 binary), then PIC18 selects bank1 in addition to the SFRs. </a:t>
            </a:r>
            <a:r>
              <a:rPr lang="en-US" sz="2000" dirty="0" smtClean="0">
                <a:solidFill>
                  <a:srgbClr val="000099"/>
                </a:solidFill>
              </a:rPr>
              <a:t>(last half bank with addresses of F80-FFFH).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If </a:t>
            </a:r>
            <a:r>
              <a:rPr lang="en-US" sz="2000" b="1" dirty="0" smtClean="0">
                <a:solidFill>
                  <a:srgbClr val="000099"/>
                </a:solidFill>
              </a:rPr>
              <a:t>BSR with value 02(0010 binary)</a:t>
            </a:r>
            <a:r>
              <a:rPr lang="en-US" sz="2000" dirty="0" smtClean="0">
                <a:solidFill>
                  <a:srgbClr val="000099"/>
                </a:solidFill>
              </a:rPr>
              <a:t>, </a:t>
            </a:r>
            <a:r>
              <a:rPr lang="en-US" sz="2000" b="1" dirty="0" smtClean="0">
                <a:solidFill>
                  <a:srgbClr val="000099"/>
                </a:solidFill>
              </a:rPr>
              <a:t>which allows access to the bank2</a:t>
            </a:r>
            <a:r>
              <a:rPr lang="en-US" sz="2000" dirty="0" smtClean="0">
                <a:solidFill>
                  <a:srgbClr val="000099"/>
                </a:solidFill>
              </a:rPr>
              <a:t> </a:t>
            </a:r>
            <a:r>
              <a:rPr lang="en-US" sz="2000" b="1" dirty="0" smtClean="0">
                <a:solidFill>
                  <a:srgbClr val="000099"/>
                </a:solidFill>
              </a:rPr>
              <a:t>in addition to the SFR</a:t>
            </a:r>
            <a:endParaRPr lang="en-US" sz="2000" dirty="0" smtClean="0">
              <a:solidFill>
                <a:srgbClr val="000099"/>
              </a:solidFill>
            </a:endParaRP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GPR always starts at address 000 &amp; goes up</a:t>
            </a:r>
            <a:r>
              <a:rPr lang="en-US" sz="2000" dirty="0" smtClean="0">
                <a:solidFill>
                  <a:srgbClr val="000099"/>
                </a:solidFill>
              </a:rPr>
              <a:t>. </a:t>
            </a:r>
            <a:r>
              <a:rPr lang="en-US" sz="2000" b="1" dirty="0" smtClean="0">
                <a:solidFill>
                  <a:srgbClr val="000099"/>
                </a:solidFill>
              </a:rPr>
              <a:t>SFR start at the other end</a:t>
            </a:r>
            <a:r>
              <a:rPr lang="en-US" sz="2000" dirty="0" smtClean="0">
                <a:solidFill>
                  <a:srgbClr val="000099"/>
                </a:solidFill>
              </a:rPr>
              <a:t>  of the 4KB at address FFF, &amp; come down (F80H-FFFH)								</a:t>
            </a:r>
          </a:p>
          <a:p>
            <a:pPr lvl="2"/>
            <a:r>
              <a:rPr lang="en-US" sz="1200" dirty="0" smtClean="0">
                <a:solidFill>
                  <a:srgbClr val="000099"/>
                </a:solidFill>
              </a:rPr>
              <a:t> 				 							</a:t>
            </a:r>
          </a:p>
          <a:p>
            <a:pPr lvl="2"/>
            <a:endParaRPr lang="en-US" sz="12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Fig Data RAM Registers</a:t>
            </a:r>
            <a:endParaRPr lang="en-US" dirty="0"/>
          </a:p>
        </p:txBody>
      </p:sp>
      <p:pic>
        <p:nvPicPr>
          <p:cNvPr id="1026" name="Picture 2" descr="C:\Users\priyal\Downloads\New Doc 2021-01-11 10.24.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153400" cy="464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Addressing modes with instruction example 	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CPU can access data in various ways.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2"/>
                </a:solidFill>
              </a:rPr>
              <a:t>Data could be in a Register, or in Memory, or Immediate value.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Theses various ways of accessing data are called addressing modes.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In PIC18 provide 4 addressing modes:</a:t>
            </a:r>
          </a:p>
          <a:p>
            <a:pPr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1.Immediate</a:t>
            </a:r>
          </a:p>
          <a:p>
            <a:pPr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2.Direct</a:t>
            </a:r>
          </a:p>
          <a:p>
            <a:pPr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3.Register Indirect</a:t>
            </a:r>
          </a:p>
          <a:p>
            <a:pPr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4.Indexed-ROM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accent2"/>
                </a:solidFill>
              </a:rPr>
              <a:t>1) Immediate Addressing Mode: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Operand is a literal constant.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Operand comes immediately after the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Opcode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rgbClr val="000099"/>
                </a:solidFill>
              </a:rPr>
              <a:t>when the instruction is assembled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Immediate Data is called a literal</a:t>
            </a:r>
            <a:r>
              <a:rPr lang="en-US" sz="2400" dirty="0" smtClean="0">
                <a:solidFill>
                  <a:srgbClr val="000099"/>
                </a:solidFill>
              </a:rPr>
              <a:t> in the PIC.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This addressing mode can be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used to load information into WREG &amp; selected registers, but not to any file register.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Used in Arithmetic &amp; logic instructions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r>
              <a:rPr lang="en-US" sz="2400" dirty="0" err="1" smtClean="0">
                <a:solidFill>
                  <a:srgbClr val="000099"/>
                </a:solidFill>
              </a:rPr>
              <a:t>E.g</a:t>
            </a:r>
            <a:endParaRPr lang="en-US" sz="2400" dirty="0" smtClean="0">
              <a:solidFill>
                <a:srgbClr val="000099"/>
              </a:solidFill>
            </a:endParaRPr>
          </a:p>
          <a:p>
            <a:pPr lvl="1">
              <a:buNone/>
            </a:pPr>
            <a:r>
              <a:rPr lang="en-US" sz="2000" dirty="0" smtClean="0"/>
              <a:t>MOVLW  0x25                      ; load 25H into WREG</a:t>
            </a:r>
          </a:p>
          <a:p>
            <a:pPr lvl="1">
              <a:buNone/>
            </a:pPr>
            <a:r>
              <a:rPr lang="en-US" sz="2000" dirty="0" smtClean="0"/>
              <a:t>SUBLW D’62’                        ; subtract WREG from 62</a:t>
            </a:r>
          </a:p>
          <a:p>
            <a:pPr lvl="1">
              <a:buNone/>
            </a:pPr>
            <a:r>
              <a:rPr lang="en-US" sz="2000" dirty="0" smtClean="0"/>
              <a:t>ANDLW B’01000000’          ; AND WREG with 40H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C00000"/>
                </a:solidFill>
              </a:rPr>
              <a:t>2)Direct Addressing Mode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256-byte Access Bank file register is split into 2 sections: </a:t>
            </a:r>
            <a:r>
              <a:rPr lang="en-US" sz="2400" dirty="0" smtClean="0">
                <a:solidFill>
                  <a:srgbClr val="000099"/>
                </a:solidFill>
              </a:rPr>
              <a:t>lower(00 to 7FH) are assigned for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GPR</a:t>
            </a:r>
            <a:r>
              <a:rPr lang="en-US" sz="2400" dirty="0" smtClean="0">
                <a:solidFill>
                  <a:srgbClr val="000099"/>
                </a:solidFill>
              </a:rPr>
              <a:t> &amp; Upper (F80-FFFH) are assigned to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SFR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Access Bank is the default bank </a:t>
            </a:r>
            <a:r>
              <a:rPr lang="en-US" sz="2400" dirty="0" smtClean="0">
                <a:solidFill>
                  <a:srgbClr val="000099"/>
                </a:solidFill>
              </a:rPr>
              <a:t>when PIC18 is powered up.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Data RAM file register </a:t>
            </a:r>
            <a:r>
              <a:rPr lang="en-US" sz="2400" dirty="0" smtClean="0">
                <a:solidFill>
                  <a:srgbClr val="000099"/>
                </a:solidFill>
              </a:rPr>
              <a:t>can be accessed using either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Direct or Register indirect addressing modes.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In Direct addressing mode, the </a:t>
            </a:r>
            <a:r>
              <a:rPr lang="en-US" sz="2400" b="1" u="sng" dirty="0" smtClean="0">
                <a:solidFill>
                  <a:schemeClr val="accent6">
                    <a:lumMod val="75000"/>
                  </a:schemeClr>
                </a:solidFill>
              </a:rPr>
              <a:t>Operand data is in a RAM memory location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whose address is known, &amp; this address is given as a part of the instruction. 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33400"/>
            <a:ext cx="8686800" cy="55927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In </a:t>
            </a:r>
            <a:r>
              <a:rPr lang="en-US" sz="2400" b="1" dirty="0" smtClean="0">
                <a:solidFill>
                  <a:srgbClr val="000099"/>
                </a:solidFill>
              </a:rPr>
              <a:t>Immediate addressing mode</a:t>
            </a:r>
            <a:r>
              <a:rPr lang="en-US" sz="2400" dirty="0" smtClean="0">
                <a:solidFill>
                  <a:srgbClr val="000099"/>
                </a:solidFill>
              </a:rPr>
              <a:t>, </a:t>
            </a:r>
            <a:r>
              <a:rPr lang="en-US" sz="2400" b="1" u="sng" dirty="0" smtClean="0">
                <a:solidFill>
                  <a:srgbClr val="000099"/>
                </a:solidFill>
              </a:rPr>
              <a:t>Operand data provided in instruction</a:t>
            </a:r>
            <a:r>
              <a:rPr lang="en-US" sz="2400" b="1" dirty="0" smtClean="0">
                <a:solidFill>
                  <a:srgbClr val="000099"/>
                </a:solidFill>
              </a:rPr>
              <a:t>. Letter ‘L’ in the instruction means literal (immediate),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The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letter ‘F’ in the instruction signifies the address of the file register location.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E.g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 Immediate Addressing Mode </a:t>
            </a:r>
            <a:r>
              <a:rPr lang="en-US" sz="2400" dirty="0" err="1" smtClean="0"/>
              <a:t>e.g</a:t>
            </a:r>
            <a:r>
              <a:rPr lang="en-US" sz="2400" dirty="0" smtClean="0"/>
              <a:t>:</a:t>
            </a:r>
          </a:p>
          <a:p>
            <a:pPr>
              <a:buNone/>
            </a:pPr>
            <a:r>
              <a:rPr lang="en-US" sz="2400" dirty="0" smtClean="0"/>
              <a:t> 	</a:t>
            </a:r>
            <a:r>
              <a:rPr lang="en-US" sz="2400" dirty="0" smtClean="0">
                <a:solidFill>
                  <a:srgbClr val="000099"/>
                </a:solidFill>
              </a:rPr>
              <a:t>MOVLW 0x56    ;WREG=56H</a:t>
            </a:r>
          </a:p>
          <a:p>
            <a:pPr>
              <a:buNone/>
            </a:pPr>
            <a:r>
              <a:rPr lang="en-US" sz="2400" dirty="0" smtClean="0"/>
              <a:t> Direct Addressing Mode </a:t>
            </a:r>
            <a:r>
              <a:rPr lang="en-US" sz="2400" dirty="0" err="1" smtClean="0"/>
              <a:t>e.g</a:t>
            </a:r>
            <a:r>
              <a:rPr lang="en-US" sz="2400" dirty="0" smtClean="0"/>
              <a:t>:</a:t>
            </a:r>
          </a:p>
          <a:p>
            <a:pPr>
              <a:buNone/>
            </a:pPr>
            <a:r>
              <a:rPr lang="en-US" sz="2400" dirty="0" smtClean="0"/>
              <a:t>     </a:t>
            </a:r>
            <a:r>
              <a:rPr lang="en-US" sz="2400" dirty="0" smtClean="0">
                <a:solidFill>
                  <a:srgbClr val="000099"/>
                </a:solidFill>
              </a:rPr>
              <a:t>MOVWF 0x40           ;copy WREG into </a:t>
            </a:r>
            <a:r>
              <a:rPr lang="en-US" sz="2400" dirty="0" err="1" smtClean="0">
                <a:solidFill>
                  <a:srgbClr val="000099"/>
                </a:solidFill>
              </a:rPr>
              <a:t>fileReg</a:t>
            </a:r>
            <a:r>
              <a:rPr lang="en-US" sz="2400" dirty="0" smtClean="0">
                <a:solidFill>
                  <a:srgbClr val="000099"/>
                </a:solidFill>
              </a:rPr>
              <a:t> RAM location 40H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  MOVFF 0x40,0x50   ;copy data from location 40H to 50H.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2400" dirty="0"/>
          </a:p>
        </p:txBody>
      </p:sp>
      <p:pic>
        <p:nvPicPr>
          <p:cNvPr id="1026" name="Picture 2" descr="C:\Users\priyal\Downloads\New Doc 2021-01-11 12.17.5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915400" cy="3009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>
                <a:solidFill>
                  <a:srgbClr val="C00000"/>
                </a:solidFill>
              </a:rPr>
              <a:t>3.Register Indirect</a:t>
            </a:r>
            <a:r>
              <a:rPr lang="en-US" sz="2400" dirty="0" smtClean="0">
                <a:solidFill>
                  <a:srgbClr val="C00000"/>
                </a:solidFill>
              </a:rPr>
              <a:t/>
            </a:r>
            <a:br>
              <a:rPr lang="en-US" sz="2400" dirty="0" smtClean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 register is used as a pointer to the data RAM location.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 PIC18, </a:t>
            </a:r>
            <a:r>
              <a:rPr lang="en-US" sz="2400" u="sng" dirty="0" smtClean="0">
                <a:solidFill>
                  <a:schemeClr val="accent6">
                    <a:lumMod val="75000"/>
                  </a:schemeClr>
                </a:solidFill>
              </a:rPr>
              <a:t>3 File Select Registers </a:t>
            </a:r>
            <a:r>
              <a:rPr lang="en-US" sz="2400" dirty="0" smtClean="0">
                <a:solidFill>
                  <a:srgbClr val="000099"/>
                </a:solidFill>
              </a:rPr>
              <a:t>are used for this purpose: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FSR0, FSR1, &amp; FSR2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FSR is 12-bit register allowing access to the entire 4096 bytes of Data RAM space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We use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LFSR (Load FSR) to load the RAM address.</a:t>
            </a:r>
          </a:p>
          <a:p>
            <a:pPr>
              <a:buNone/>
            </a:pPr>
            <a:r>
              <a:rPr lang="en-US" sz="2400" dirty="0" smtClean="0"/>
              <a:t>LFSR0, 0x30    ;load FSR0 with 0x30</a:t>
            </a:r>
          </a:p>
          <a:p>
            <a:pPr>
              <a:buNone/>
            </a:pPr>
            <a:r>
              <a:rPr lang="en-US" sz="2400" dirty="0" smtClean="0"/>
              <a:t>LFSR1, 0x40    ;load FSR1 with 0x40</a:t>
            </a:r>
          </a:p>
          <a:p>
            <a:pPr>
              <a:buNone/>
            </a:pPr>
            <a:r>
              <a:rPr lang="en-US" sz="2400" dirty="0" smtClean="0"/>
              <a:t>LFSR2, 0x6F     ;load FSR2 with 0x6F</a:t>
            </a: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943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FSR registers have the low-byte(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FSRxL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is 4-bit) &amp; high byte(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FSRxH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is 4-bit) parts.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E.g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FSR0L &amp; FSR0H.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INDF(Indirect register) is another register is associated with register indirect addressing mode.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FSR0,FSR1,&amp; FSR2 registers has an INDF register associated with it,&amp; these are called INDF0,INDF1,&amp;INDF2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/>
              <a:t>When we move data into </a:t>
            </a:r>
            <a:r>
              <a:rPr lang="en-US" sz="2400" dirty="0" err="1" smtClean="0"/>
              <a:t>INDFx</a:t>
            </a:r>
            <a:r>
              <a:rPr lang="en-US" sz="2400" dirty="0" smtClean="0"/>
              <a:t> we are moving data into a RAM location pointed to by the FSR.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000099"/>
                </a:solidFill>
              </a:rPr>
              <a:t>LFSR0,0x30                ;FSR0=30H RAM location pointer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000099"/>
                </a:solidFill>
              </a:rPr>
              <a:t>MOVWF INDF0          ; copy contents of WREG into RAM location whose  address is held by 12-bit FSR0 register.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Difference between Microprocessor and Microcontroller </a:t>
            </a:r>
            <a:r>
              <a:rPr lang="en-US" sz="2400" dirty="0" smtClean="0"/>
              <a:t>	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1" y="521602"/>
          <a:ext cx="8915399" cy="6336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844"/>
                <a:gridCol w="3524755"/>
                <a:gridCol w="37338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Microprocessor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/>
                </a:tc>
              </a:tr>
              <a:tr h="407546">
                <a:tc>
                  <a:txBody>
                    <a:bodyPr/>
                    <a:lstStyle/>
                    <a:p>
                      <a:r>
                        <a:rPr lang="en-US" dirty="0" smtClean="0"/>
                        <a:t>Data bus 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4,8,16,32,&amp; 128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8,16,32 bits</a:t>
                      </a:r>
                      <a:endParaRPr lang="en-US" dirty="0"/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Addressing 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Upto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Tera</a:t>
                      </a:r>
                      <a:r>
                        <a:rPr lang="en-US" dirty="0" smtClean="0"/>
                        <a:t> Byte(TB) &amp; can use virtual memory also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Upto</a:t>
                      </a:r>
                      <a:r>
                        <a:rPr lang="en-US" dirty="0" smtClean="0"/>
                        <a:t> 4MB</a:t>
                      </a:r>
                      <a:r>
                        <a:rPr lang="en-US" baseline="0" dirty="0" smtClean="0"/>
                        <a:t> &amp; Each has fixed RAM &amp; ROM</a:t>
                      </a:r>
                      <a:endParaRPr lang="en-US" dirty="0"/>
                    </a:p>
                  </a:txBody>
                  <a:tcPr/>
                </a:tc>
              </a:tr>
              <a:tr h="430653">
                <a:tc>
                  <a:txBody>
                    <a:bodyPr/>
                    <a:lstStyle/>
                    <a:p>
                      <a:r>
                        <a:rPr lang="en-US" dirty="0" smtClean="0"/>
                        <a:t>Clock 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</a:t>
                      </a:r>
                      <a:r>
                        <a:rPr lang="en-US" dirty="0" err="1" smtClean="0"/>
                        <a:t>upto</a:t>
                      </a:r>
                      <a:r>
                        <a:rPr lang="en-US" dirty="0" smtClean="0"/>
                        <a:t> 100MHz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DC -40MHz</a:t>
                      </a:r>
                      <a:endParaRPr lang="en-US" dirty="0"/>
                    </a:p>
                  </a:txBody>
                  <a:tcPr/>
                </a:tc>
              </a:tr>
              <a:tr h="430653"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Need external chip for interfacing I/O</a:t>
                      </a:r>
                      <a:r>
                        <a:rPr lang="en-US" baseline="0" dirty="0" smtClean="0"/>
                        <a:t> devices.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Inbuilt ports for interfacing of I/O devices.</a:t>
                      </a:r>
                      <a:endParaRPr lang="en-US" dirty="0"/>
                    </a:p>
                  </a:txBody>
                  <a:tcPr/>
                </a:tc>
              </a:tr>
              <a:tr h="430653"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CISC(single Data &amp;Address bus for </a:t>
                      </a:r>
                      <a:r>
                        <a:rPr lang="en-US" dirty="0" err="1" smtClean="0"/>
                        <a:t>Dara</a:t>
                      </a:r>
                      <a:r>
                        <a:rPr lang="en-US" dirty="0" smtClean="0"/>
                        <a:t> &amp;Code memory)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CISC &amp;RISC (Separate Data &amp; Address Bus for Data &amp; Code Memory)</a:t>
                      </a:r>
                      <a:endParaRPr lang="en-US" dirty="0"/>
                    </a:p>
                  </a:txBody>
                  <a:tcPr/>
                </a:tc>
              </a:tr>
              <a:tr h="430653">
                <a:tc>
                  <a:txBody>
                    <a:bodyPr/>
                    <a:lstStyle/>
                    <a:p>
                      <a:r>
                        <a:rPr lang="en-US" dirty="0" smtClean="0"/>
                        <a:t>Peripherals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CPU is standalone (RAM, ROM, I/</a:t>
                      </a:r>
                      <a:r>
                        <a:rPr lang="en-US" dirty="0" err="1" smtClean="0"/>
                        <a:t>O,Timer</a:t>
                      </a:r>
                      <a:r>
                        <a:rPr lang="en-US" baseline="0" dirty="0" smtClean="0"/>
                        <a:t> are connected externally)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CPU RAM,ROM,I/</a:t>
                      </a:r>
                      <a:r>
                        <a:rPr lang="en-US" dirty="0" err="1" smtClean="0"/>
                        <a:t>O,Timer</a:t>
                      </a:r>
                      <a:r>
                        <a:rPr lang="en-US" baseline="0" dirty="0" smtClean="0"/>
                        <a:t> are on single chip.</a:t>
                      </a:r>
                      <a:endParaRPr lang="en-US" dirty="0"/>
                    </a:p>
                  </a:txBody>
                  <a:tcPr/>
                </a:tc>
              </a:tr>
              <a:tr h="430653">
                <a:tc>
                  <a:txBody>
                    <a:bodyPr/>
                    <a:lstStyle/>
                    <a:p>
                      <a:r>
                        <a:rPr lang="en-US" dirty="0" smtClean="0"/>
                        <a:t>Access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430653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High-Multifunctional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Low-single purpose.</a:t>
                      </a:r>
                      <a:endParaRPr lang="en-US" dirty="0"/>
                    </a:p>
                  </a:txBody>
                  <a:tcPr/>
                </a:tc>
              </a:tr>
              <a:tr h="430653"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8085,8086, Pentium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Intel 8051, PIC16FXX,PIC18FXX</a:t>
                      </a:r>
                      <a:endParaRPr lang="en-US" dirty="0"/>
                    </a:p>
                  </a:txBody>
                  <a:tcPr/>
                </a:tc>
              </a:tr>
              <a:tr h="430653"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Word Processing, Internet, App </a:t>
                      </a:r>
                      <a:r>
                        <a:rPr lang="en-US" dirty="0" err="1" smtClean="0"/>
                        <a:t>Prog</a:t>
                      </a:r>
                      <a:r>
                        <a:rPr lang="en-US" dirty="0" smtClean="0"/>
                        <a:t> ,windows app development etc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Camera, Washing M/C , Oven</a:t>
                      </a:r>
                      <a:r>
                        <a:rPr lang="en-US" baseline="0" dirty="0" smtClean="0"/>
                        <a:t> etc.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 smtClean="0"/>
              <a:t>4. Indexed ROM addressing mode: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This addressing mode is </a:t>
            </a:r>
            <a:r>
              <a:rPr lang="en-US" sz="2400" b="1" dirty="0" smtClean="0">
                <a:solidFill>
                  <a:srgbClr val="000099"/>
                </a:solidFill>
              </a:rPr>
              <a:t>used for accessing the data from look up tables that reside in the PIC18 program ROM.</a:t>
            </a:r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Oscillator configurations </a:t>
            </a:r>
            <a:r>
              <a:rPr lang="en-US" sz="2400" dirty="0" smtClean="0"/>
              <a:t>	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C00000"/>
                </a:solidFill>
              </a:rPr>
              <a:t>The Oscillator circuit, located at the left side of the diagram, consists of: 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>
              <a:solidFill>
                <a:srgbClr val="C00000"/>
              </a:solidFill>
            </a:endParaRP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Power-Up Timer 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Oscillator Start-up Timer 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Power-on Reset 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Watchdog Timer 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Brown-Out Reset 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 Low-voltage Programming 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 In-circuit Debugger 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 PLL Circuit 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 Timing Generation Circuit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PLL circuit </a:t>
            </a:r>
            <a:r>
              <a:rPr lang="en-US" sz="2400" dirty="0" smtClean="0">
                <a:solidFill>
                  <a:srgbClr val="000099"/>
                </a:solidFill>
              </a:rPr>
              <a:t>is new to the PIC18F series &amp; </a:t>
            </a:r>
            <a:r>
              <a:rPr lang="en-US" sz="2400" b="1" dirty="0" smtClean="0">
                <a:solidFill>
                  <a:srgbClr val="000099"/>
                </a:solidFill>
              </a:rPr>
              <a:t>provides the option of multiplying up the oscillator frequency to speed up the overall operation.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Watchdog timer </a:t>
            </a:r>
            <a:r>
              <a:rPr lang="en-US" sz="2400" dirty="0" smtClean="0">
                <a:solidFill>
                  <a:srgbClr val="000099"/>
                </a:solidFill>
              </a:rPr>
              <a:t>can be </a:t>
            </a:r>
            <a:r>
              <a:rPr lang="en-US" sz="2400" b="1" dirty="0" smtClean="0">
                <a:solidFill>
                  <a:srgbClr val="000099"/>
                </a:solidFill>
              </a:rPr>
              <a:t>used to force a restart of the microcontroller in the event of a program crash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In-Circuit Debugger</a:t>
            </a:r>
            <a:r>
              <a:rPr lang="en-US" sz="2400" dirty="0" smtClean="0">
                <a:solidFill>
                  <a:srgbClr val="000099"/>
                </a:solidFill>
              </a:rPr>
              <a:t> is </a:t>
            </a:r>
            <a:r>
              <a:rPr lang="en-US" sz="2400" b="1" dirty="0" smtClean="0">
                <a:solidFill>
                  <a:srgbClr val="000099"/>
                </a:solidFill>
              </a:rPr>
              <a:t>useful during program development  &amp; can be used to return diagnostic data</a:t>
            </a:r>
            <a:r>
              <a:rPr lang="en-US" sz="2400" dirty="0" smtClean="0">
                <a:solidFill>
                  <a:srgbClr val="000099"/>
                </a:solidFill>
              </a:rPr>
              <a:t>, </a:t>
            </a:r>
            <a:r>
              <a:rPr lang="en-US" sz="2400" b="1" dirty="0" smtClean="0">
                <a:solidFill>
                  <a:srgbClr val="000099"/>
                </a:solidFill>
              </a:rPr>
              <a:t>including the register values, as the microcontroller is executing a program.</a:t>
            </a:r>
            <a:endParaRPr 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2700" dirty="0" smtClean="0">
                <a:solidFill>
                  <a:srgbClr val="C00000"/>
                </a:solidFill>
              </a:rPr>
              <a:t>Reset operations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Reset action puts the MC into a known state.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Resetting a PIC18F MC starts execution of the program from address 0000H of the program memory.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 The Microcontroller can be Reset during one of the following operations: </a:t>
            </a:r>
          </a:p>
          <a:p>
            <a:pPr>
              <a:buNone/>
            </a:pPr>
            <a:r>
              <a:rPr lang="en-US" sz="2400" dirty="0" smtClean="0"/>
              <a:t>     </a:t>
            </a:r>
            <a:r>
              <a:rPr lang="en-US" sz="2400" dirty="0" smtClean="0">
                <a:solidFill>
                  <a:srgbClr val="C00000"/>
                </a:solidFill>
              </a:rPr>
              <a:t>-Power-on Reset (POR) </a:t>
            </a:r>
          </a:p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    - MCLR Reset </a:t>
            </a:r>
          </a:p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    - Watchdog Timer (WDT) Reset </a:t>
            </a:r>
          </a:p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    - Brown-out Reset (BOR) </a:t>
            </a:r>
          </a:p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    - Reset Instruction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72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    </a:t>
            </a:r>
            <a:r>
              <a:rPr lang="en-US" sz="2400" dirty="0" smtClean="0"/>
              <a:t>-</a:t>
            </a:r>
            <a:r>
              <a:rPr lang="en-US" sz="2400" dirty="0" smtClean="0">
                <a:solidFill>
                  <a:srgbClr val="C00000"/>
                </a:solidFill>
              </a:rPr>
              <a:t>Stack full Reset  </a:t>
            </a:r>
          </a:p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   -Stack Underflow Reset</a:t>
            </a:r>
          </a:p>
          <a:p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99"/>
                </a:solidFill>
              </a:rPr>
              <a:t>2 types of Resets are commonly used: </a:t>
            </a:r>
            <a:r>
              <a:rPr lang="en-US" sz="2400" dirty="0" smtClean="0">
                <a:solidFill>
                  <a:srgbClr val="C00000"/>
                </a:solidFill>
              </a:rPr>
              <a:t>Power-on Reset &amp; External Reset using the MCLR pin.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b="1" dirty="0" smtClean="0">
                <a:solidFill>
                  <a:srgbClr val="C00000"/>
                </a:solidFill>
              </a:rPr>
              <a:t>Power-on Reset :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It is generated automatically when power supply voltage is applied to the chip.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MCLR pin should be tied to the Supply voltage directly or, preferably, through a 10K Resistor.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Figure 2.11 shows a typical reset circuit. 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763000" cy="64770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99"/>
                </a:solidFill>
              </a:rPr>
              <a:t>For applications where the rise time of the voltage is slow, it is recommended to use a diode, a capacitor, &amp; a series resistor as shown in Figure 2.12.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0099"/>
                </a:solidFill>
              </a:rPr>
              <a:t>In some applications the MC may have to be reset externally by pressing a button. 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Figure 2.13 shows the circuit that can be used to reset the MC externally.</a:t>
            </a:r>
          </a:p>
          <a:p>
            <a:r>
              <a:rPr lang="en-US" sz="2000" dirty="0" smtClean="0">
                <a:solidFill>
                  <a:srgbClr val="000099"/>
                </a:solidFill>
              </a:rPr>
              <a:t>Normally the MCLR input is at logic 1. When the RESET button is pressed, this pin goes to logic 0 &amp; resets the microcontroller.</a:t>
            </a:r>
            <a:endParaRPr lang="en-US" sz="2000" dirty="0">
              <a:solidFill>
                <a:srgbClr val="000099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314113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143000"/>
            <a:ext cx="3505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1219200"/>
            <a:ext cx="2819400" cy="302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 smtClean="0">
                <a:solidFill>
                  <a:srgbClr val="C00000"/>
                </a:solidFill>
              </a:rPr>
              <a:t>Brownout reset </a:t>
            </a:r>
            <a:r>
              <a:rPr lang="en-US" sz="2400" dirty="0" smtClean="0">
                <a:solidFill>
                  <a:srgbClr val="C00000"/>
                </a:solidFill>
              </a:rPr>
              <a:t>	</a:t>
            </a:r>
            <a:br>
              <a:rPr lang="en-US" sz="2400" dirty="0" smtClean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PIC18FXXX devices have a </a:t>
            </a:r>
            <a:r>
              <a:rPr lang="en-US" sz="2400" b="1" dirty="0" smtClean="0">
                <a:solidFill>
                  <a:srgbClr val="000099"/>
                </a:solidFill>
              </a:rPr>
              <a:t>built-in Brown-Out Reset (BOR) feature that resets the device when the supply voltage drops too low.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BOR is used to </a:t>
            </a:r>
            <a:r>
              <a:rPr lang="en-US" sz="2400" b="1" dirty="0" smtClean="0">
                <a:solidFill>
                  <a:srgbClr val="000099"/>
                </a:solidFill>
              </a:rPr>
              <a:t>insure that the device will not try to run at a voltage that is too low for correct operation.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Designer should </a:t>
            </a:r>
            <a:r>
              <a:rPr lang="en-US" sz="2400" b="1" dirty="0" smtClean="0">
                <a:solidFill>
                  <a:srgbClr val="000099"/>
                </a:solidFill>
              </a:rPr>
              <a:t>insure that the device normally operates above the Brown-Out Reset trip point with some margin for error. 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Brown-Out Reset is not a substitute for a proper Power-On Reset.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  <a:endParaRPr lang="en-US" sz="24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CONFIG2L</a:t>
            </a: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99"/>
                </a:solidFill>
              </a:rPr>
              <a:t>The CONFIG2L configuration register is at address 300002H &amp; is used to select the brown-out voltage bits. The bit patterns are shown in Figure 2.7.</a:t>
            </a:r>
            <a:endParaRPr lang="en-US" sz="2400" dirty="0">
              <a:solidFill>
                <a:srgbClr val="000099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574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Watchdog timer 	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99"/>
                </a:solidFill>
              </a:rPr>
              <a:t>In PIC18FXXX-have a </a:t>
            </a:r>
            <a:r>
              <a:rPr lang="en-US" sz="2000" b="1" dirty="0" smtClean="0">
                <a:solidFill>
                  <a:srgbClr val="000099"/>
                </a:solidFill>
              </a:rPr>
              <a:t>watchdog timer (WDT) is a free running on-chip RC-based oscillator</a:t>
            </a:r>
            <a:r>
              <a:rPr lang="en-US" sz="2000" dirty="0" smtClean="0">
                <a:solidFill>
                  <a:srgbClr val="000099"/>
                </a:solidFill>
              </a:rPr>
              <a:t> &amp; does not require any external components. 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u="sng" dirty="0" smtClean="0">
                <a:solidFill>
                  <a:srgbClr val="000099"/>
                </a:solidFill>
              </a:rPr>
              <a:t>When the WDT times out, a device RESET is generated. 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u="sng" dirty="0" smtClean="0">
                <a:solidFill>
                  <a:srgbClr val="000099"/>
                </a:solidFill>
              </a:rPr>
              <a:t>If the device is in SLEEP mode, the WDT time-out will wake it up </a:t>
            </a:r>
            <a:r>
              <a:rPr lang="en-US" sz="2000" b="1" dirty="0" smtClean="0">
                <a:solidFill>
                  <a:srgbClr val="000099"/>
                </a:solidFill>
              </a:rPr>
              <a:t>&amp; </a:t>
            </a:r>
            <a:r>
              <a:rPr lang="en-US" sz="2000" b="1" u="sng" dirty="0" smtClean="0">
                <a:solidFill>
                  <a:srgbClr val="000099"/>
                </a:solidFill>
              </a:rPr>
              <a:t>continue with normal operation. 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Watchdog is enabled/disabled by bit SWDTEN of register WDTCON</a:t>
            </a:r>
            <a:r>
              <a:rPr lang="en-US" sz="2000" dirty="0" smtClean="0">
                <a:solidFill>
                  <a:srgbClr val="000099"/>
                </a:solidFill>
              </a:rPr>
              <a:t>. Setting </a:t>
            </a:r>
            <a:r>
              <a:rPr lang="en-US" sz="2000" b="1" u="sng" dirty="0" smtClean="0">
                <a:solidFill>
                  <a:srgbClr val="000099"/>
                </a:solidFill>
              </a:rPr>
              <a:t>SWDTEN = 1 Enables the WDT, &amp; (0)clearing this bit turns off the WDT. 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dirty="0" smtClean="0">
                <a:solidFill>
                  <a:srgbClr val="000099"/>
                </a:solidFill>
              </a:rPr>
              <a:t>On the PIC18F452 MC an </a:t>
            </a:r>
            <a:r>
              <a:rPr lang="en-US" sz="2000" b="1" dirty="0" smtClean="0">
                <a:solidFill>
                  <a:srgbClr val="000099"/>
                </a:solidFill>
              </a:rPr>
              <a:t>8-bit </a:t>
            </a:r>
            <a:r>
              <a:rPr lang="en-US" sz="2000" b="1" dirty="0" err="1" smtClean="0">
                <a:solidFill>
                  <a:srgbClr val="000099"/>
                </a:solidFill>
              </a:rPr>
              <a:t>postscaler</a:t>
            </a:r>
            <a:r>
              <a:rPr lang="en-US" sz="2000" b="1" dirty="0" smtClean="0">
                <a:solidFill>
                  <a:srgbClr val="000099"/>
                </a:solidFill>
              </a:rPr>
              <a:t> is used to multiply the basic time-out period from 1 to 128 in powers of 2.</a:t>
            </a:r>
            <a:r>
              <a:rPr lang="en-US" sz="2000" dirty="0" smtClean="0">
                <a:solidFill>
                  <a:srgbClr val="000099"/>
                </a:solidFill>
              </a:rPr>
              <a:t> </a:t>
            </a:r>
          </a:p>
          <a:p>
            <a:endParaRPr lang="en-US" sz="2000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This </a:t>
            </a:r>
            <a:r>
              <a:rPr lang="en-US" sz="2000" b="1" dirty="0" err="1" smtClean="0">
                <a:solidFill>
                  <a:srgbClr val="000099"/>
                </a:solidFill>
              </a:rPr>
              <a:t>postscaler</a:t>
            </a:r>
            <a:r>
              <a:rPr lang="en-US" sz="2000" b="1" dirty="0" smtClean="0">
                <a:solidFill>
                  <a:srgbClr val="000099"/>
                </a:solidFill>
              </a:rPr>
              <a:t> is controlled from configuration register CONFIG2H.</a:t>
            </a:r>
            <a:r>
              <a:rPr lang="en-US" sz="2000" dirty="0" smtClean="0">
                <a:solidFill>
                  <a:srgbClr val="000099"/>
                </a:solidFill>
              </a:rPr>
              <a:t> The typical basic </a:t>
            </a:r>
            <a:r>
              <a:rPr lang="en-US" sz="2000" b="1" u="sng" dirty="0" smtClean="0">
                <a:solidFill>
                  <a:srgbClr val="000099"/>
                </a:solidFill>
              </a:rPr>
              <a:t>WDT time-out period is 18ms </a:t>
            </a:r>
            <a:r>
              <a:rPr lang="en-US" sz="2000" b="1" dirty="0" smtClean="0">
                <a:solidFill>
                  <a:srgbClr val="000099"/>
                </a:solidFill>
              </a:rPr>
              <a:t>for a </a:t>
            </a:r>
            <a:r>
              <a:rPr lang="en-US" sz="2000" b="1" dirty="0" err="1" smtClean="0">
                <a:solidFill>
                  <a:srgbClr val="000099"/>
                </a:solidFill>
              </a:rPr>
              <a:t>postscaler</a:t>
            </a:r>
            <a:r>
              <a:rPr lang="en-US" sz="2000" b="1" dirty="0" smtClean="0">
                <a:solidFill>
                  <a:srgbClr val="000099"/>
                </a:solidFill>
              </a:rPr>
              <a:t> value of 1</a:t>
            </a:r>
            <a:r>
              <a:rPr lang="en-US" sz="2000" dirty="0" smtClean="0">
                <a:solidFill>
                  <a:srgbClr val="000099"/>
                </a:solidFill>
              </a:rPr>
              <a:t>.</a:t>
            </a:r>
            <a:endParaRPr lang="en-US" sz="20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75475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Criteria for selection of Microcontroller </a:t>
            </a:r>
            <a:r>
              <a:rPr lang="en-US" sz="2400" dirty="0" smtClean="0"/>
              <a:t>	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458200" cy="5486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5 major 8-bit Microcontrollers: </a:t>
            </a:r>
            <a:r>
              <a:rPr lang="en-US" sz="2400" dirty="0" smtClean="0">
                <a:solidFill>
                  <a:srgbClr val="000099"/>
                </a:solidFill>
              </a:rPr>
              <a:t>Motorola 68HC11, Intel’s 8051, Atmel’s AVR, </a:t>
            </a:r>
            <a:r>
              <a:rPr lang="en-US" sz="2400" dirty="0" err="1" smtClean="0">
                <a:solidFill>
                  <a:srgbClr val="000099"/>
                </a:solidFill>
              </a:rPr>
              <a:t>Zilog’s</a:t>
            </a:r>
            <a:r>
              <a:rPr lang="en-US" sz="2400" dirty="0" smtClean="0">
                <a:solidFill>
                  <a:srgbClr val="000099"/>
                </a:solidFill>
              </a:rPr>
              <a:t> Z8, &amp; PIC from Microchip Technology.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0099"/>
                </a:solidFill>
              </a:rPr>
              <a:t>Each of the above MCs has a </a:t>
            </a:r>
            <a:r>
              <a:rPr lang="en-US" sz="2400" b="1" dirty="0" smtClean="0">
                <a:solidFill>
                  <a:srgbClr val="000099"/>
                </a:solidFill>
              </a:rPr>
              <a:t>Unique Instruction Set &amp; Register Set.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0099"/>
                </a:solidFill>
              </a:rPr>
              <a:t>Therefore they are not compatible with each other.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0099"/>
                </a:solidFill>
              </a:rPr>
              <a:t>Programs written for one will not run on the others.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0099"/>
                </a:solidFill>
              </a:rPr>
              <a:t>16-bit, 32-bit MCs made by various chip makers.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Power Down Modes &amp; Configuration registers.</a:t>
            </a:r>
            <a:r>
              <a:rPr lang="en-US" sz="2800" dirty="0" smtClean="0"/>
              <a:t> 	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dirty="0" smtClean="0"/>
              <a:t>Power Management Features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Run</a:t>
            </a:r>
            <a:r>
              <a:rPr lang="en-US" sz="2400" dirty="0" smtClean="0">
                <a:solidFill>
                  <a:srgbClr val="000099"/>
                </a:solidFill>
              </a:rPr>
              <a:t>: CPU on, Peripherals on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Idle</a:t>
            </a:r>
            <a:r>
              <a:rPr lang="en-US" sz="2400" dirty="0" smtClean="0">
                <a:solidFill>
                  <a:srgbClr val="000099"/>
                </a:solidFill>
              </a:rPr>
              <a:t>: CPU off, Peripherals on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Sleep</a:t>
            </a:r>
            <a:r>
              <a:rPr lang="en-US" sz="2400" dirty="0" smtClean="0">
                <a:solidFill>
                  <a:srgbClr val="000099"/>
                </a:solidFill>
              </a:rPr>
              <a:t>: CPU off, Peripherals off</a:t>
            </a:r>
          </a:p>
          <a:p>
            <a:pPr>
              <a:buFont typeface="Wingdings" pitchFamily="2" charset="2"/>
              <a:buChar char="§"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000099"/>
                </a:solidFill>
              </a:rPr>
              <a:t>PIC18 has a </a:t>
            </a:r>
            <a:r>
              <a:rPr lang="en-US" sz="2400" b="1" dirty="0" smtClean="0">
                <a:solidFill>
                  <a:srgbClr val="000099"/>
                </a:solidFill>
              </a:rPr>
              <a:t>Power-Down Mode to </a:t>
            </a:r>
            <a:r>
              <a:rPr lang="en-US" sz="2400" b="1" u="sng" dirty="0" smtClean="0">
                <a:solidFill>
                  <a:srgbClr val="000099"/>
                </a:solidFill>
              </a:rPr>
              <a:t>reduce power consumption </a:t>
            </a:r>
            <a:r>
              <a:rPr lang="en-US" sz="2400" dirty="0" smtClean="0">
                <a:solidFill>
                  <a:srgbClr val="000099"/>
                </a:solidFill>
              </a:rPr>
              <a:t>when the </a:t>
            </a:r>
            <a:r>
              <a:rPr lang="en-US" sz="2400" b="1" u="sng" dirty="0" smtClean="0">
                <a:solidFill>
                  <a:srgbClr val="000099"/>
                </a:solidFill>
              </a:rPr>
              <a:t>microcontroller is idle.</a:t>
            </a:r>
          </a:p>
          <a:p>
            <a:pPr>
              <a:buFont typeface="Wingdings" pitchFamily="2" charset="2"/>
              <a:buChar char="§"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000099"/>
                </a:solidFill>
              </a:rPr>
              <a:t>Most of the applications like </a:t>
            </a:r>
            <a:r>
              <a:rPr lang="en-US" sz="2400" b="1" dirty="0" smtClean="0">
                <a:solidFill>
                  <a:srgbClr val="000099"/>
                </a:solidFill>
              </a:rPr>
              <a:t>Mobile phones, Laptops rely on </a:t>
            </a:r>
            <a:r>
              <a:rPr lang="en-US" sz="2400" b="1" u="sng" dirty="0" smtClean="0">
                <a:solidFill>
                  <a:srgbClr val="000099"/>
                </a:solidFill>
              </a:rPr>
              <a:t>sleep mode </a:t>
            </a:r>
            <a:r>
              <a:rPr lang="en-US" sz="2400" b="1" dirty="0" smtClean="0">
                <a:solidFill>
                  <a:srgbClr val="000099"/>
                </a:solidFill>
              </a:rPr>
              <a:t>which suspends most or all microcontroller operations to </a:t>
            </a:r>
            <a:r>
              <a:rPr lang="en-US" sz="2400" b="1" u="sng" dirty="0" smtClean="0">
                <a:solidFill>
                  <a:srgbClr val="000099"/>
                </a:solidFill>
              </a:rPr>
              <a:t>minimize power consumption</a:t>
            </a:r>
            <a:r>
              <a:rPr lang="en-US" sz="2400" b="1" dirty="0" smtClean="0">
                <a:solidFill>
                  <a:srgbClr val="000099"/>
                </a:solidFill>
              </a:rPr>
              <a:t>.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</a:p>
          <a:p>
            <a:pPr>
              <a:buFont typeface="Wingdings" pitchFamily="2" charset="2"/>
              <a:buChar char="§"/>
            </a:pPr>
            <a:endParaRPr lang="en-US" sz="2400" dirty="0" smtClean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400" b="1" u="sng" dirty="0" smtClean="0">
                <a:solidFill>
                  <a:srgbClr val="000099"/>
                </a:solidFill>
              </a:rPr>
              <a:t>Sleep Mode is necessary </a:t>
            </a:r>
            <a:r>
              <a:rPr lang="en-US" sz="2400" b="1" dirty="0" smtClean="0">
                <a:solidFill>
                  <a:srgbClr val="000099"/>
                </a:solidFill>
              </a:rPr>
              <a:t>for such applications because these are </a:t>
            </a:r>
            <a:r>
              <a:rPr lang="en-US" sz="2400" b="1" u="sng" dirty="0" smtClean="0">
                <a:solidFill>
                  <a:srgbClr val="000099"/>
                </a:solidFill>
              </a:rPr>
              <a:t>battery-operated devices which help to consume less energy.</a:t>
            </a:r>
          </a:p>
          <a:p>
            <a:pPr>
              <a:buFont typeface="Wingdings" pitchFamily="2" charset="2"/>
              <a:buChar char="§"/>
            </a:pPr>
            <a:endParaRPr lang="en-US" sz="2400" b="1" u="sng" dirty="0" smtClean="0">
              <a:solidFill>
                <a:srgbClr val="000099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2400" b="1" u="sng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sz="2400" b="1" dirty="0" smtClean="0"/>
              <a:t>Fig: Concept of Sleep mode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In </a:t>
            </a:r>
            <a:r>
              <a:rPr lang="en-US" sz="2400" b="1" dirty="0" smtClean="0">
                <a:solidFill>
                  <a:srgbClr val="000099"/>
                </a:solidFill>
              </a:rPr>
              <a:t>PIC18F4550 </a:t>
            </a:r>
            <a:r>
              <a:rPr lang="en-US" sz="2400" b="1" u="sng" dirty="0" smtClean="0">
                <a:solidFill>
                  <a:srgbClr val="000099"/>
                </a:solidFill>
              </a:rPr>
              <a:t>Sleep Mode,</a:t>
            </a:r>
            <a:r>
              <a:rPr lang="en-US" sz="2400" b="1" dirty="0" smtClean="0">
                <a:solidFill>
                  <a:srgbClr val="000099"/>
                </a:solidFill>
              </a:rPr>
              <a:t> the device </a:t>
            </a:r>
            <a:r>
              <a:rPr lang="en-US" sz="2400" b="1" u="sng" dirty="0" smtClean="0">
                <a:solidFill>
                  <a:srgbClr val="000099"/>
                </a:solidFill>
              </a:rPr>
              <a:t>Oscillator is turned off.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So </a:t>
            </a:r>
            <a:r>
              <a:rPr lang="en-US" sz="2400" b="1" u="sng" dirty="0" smtClean="0">
                <a:solidFill>
                  <a:srgbClr val="000099"/>
                </a:solidFill>
              </a:rPr>
              <a:t>No System Clocks </a:t>
            </a:r>
            <a:r>
              <a:rPr lang="en-US" sz="2400" b="1" dirty="0" smtClean="0">
                <a:solidFill>
                  <a:srgbClr val="000099"/>
                </a:solidFill>
              </a:rPr>
              <a:t>are occurring in the device. </a:t>
            </a:r>
            <a:r>
              <a:rPr lang="en-US" sz="2400" b="1" u="sng" dirty="0" smtClean="0">
                <a:solidFill>
                  <a:srgbClr val="000099"/>
                </a:solidFill>
              </a:rPr>
              <a:t>This keeps the PIC in a low power consumption state.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0"/>
            <a:ext cx="5791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Enter PIC18F4550 in </a:t>
            </a:r>
            <a:r>
              <a:rPr lang="en-US" sz="2400" b="1" u="sng" dirty="0" smtClean="0">
                <a:solidFill>
                  <a:schemeClr val="accent2">
                    <a:lumMod val="75000"/>
                  </a:schemeClr>
                </a:solidFill>
              </a:rPr>
              <a:t>Sleep Mode</a:t>
            </a:r>
            <a:r>
              <a:rPr lang="en-US" sz="2400" b="1" u="sng" dirty="0" smtClean="0">
                <a:solidFill>
                  <a:schemeClr val="accent6"/>
                </a:solidFill>
              </a:rPr>
              <a:t>:</a:t>
            </a:r>
            <a:br>
              <a:rPr lang="en-US" sz="2400" b="1" u="sng" dirty="0" smtClean="0">
                <a:solidFill>
                  <a:schemeClr val="accent6"/>
                </a:solidFill>
              </a:rPr>
            </a:br>
            <a:endParaRPr lang="en-US" sz="2400" b="1" u="sng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To enter the PIC18F4550 in Sleep mode</a:t>
            </a:r>
            <a:r>
              <a:rPr lang="en-US" sz="2400" dirty="0" smtClean="0">
                <a:solidFill>
                  <a:srgbClr val="000099"/>
                </a:solidFill>
              </a:rPr>
              <a:t>,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  1. Clear the </a:t>
            </a:r>
            <a:r>
              <a:rPr lang="en-US" sz="2400" b="1" dirty="0" smtClean="0">
                <a:solidFill>
                  <a:srgbClr val="C00000"/>
                </a:solidFill>
              </a:rPr>
              <a:t>IDLEN</a:t>
            </a:r>
            <a:r>
              <a:rPr lang="en-US" sz="2400" dirty="0" smtClean="0">
                <a:solidFill>
                  <a:srgbClr val="000099"/>
                </a:solidFill>
              </a:rPr>
              <a:t> bit in the </a:t>
            </a:r>
            <a:r>
              <a:rPr lang="en-US" sz="2400" b="1" dirty="0" smtClean="0">
                <a:solidFill>
                  <a:srgbClr val="C00000"/>
                </a:solidFill>
              </a:rPr>
              <a:t>OSCCON Register</a:t>
            </a:r>
            <a:r>
              <a:rPr lang="en-US" sz="2400" b="1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b="1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Bit IDLEN: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000099"/>
                </a:solidFill>
              </a:rPr>
              <a:t> </a:t>
            </a:r>
            <a:r>
              <a:rPr lang="en-US" sz="2400" dirty="0" smtClean="0">
                <a:solidFill>
                  <a:srgbClr val="000099"/>
                </a:solidFill>
              </a:rPr>
              <a:t>         </a:t>
            </a:r>
            <a:r>
              <a:rPr lang="en-US" sz="2400" b="1" dirty="0" smtClean="0">
                <a:solidFill>
                  <a:srgbClr val="000099"/>
                </a:solidFill>
              </a:rPr>
              <a:t>0</a:t>
            </a:r>
            <a:r>
              <a:rPr lang="en-US" sz="2400" dirty="0" smtClean="0">
                <a:solidFill>
                  <a:srgbClr val="000099"/>
                </a:solidFill>
              </a:rPr>
              <a:t> = enable sleep mode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          </a:t>
            </a:r>
            <a:r>
              <a:rPr lang="en-US" sz="2400" b="1" dirty="0" smtClean="0">
                <a:solidFill>
                  <a:srgbClr val="000099"/>
                </a:solidFill>
              </a:rPr>
              <a:t>1</a:t>
            </a:r>
            <a:r>
              <a:rPr lang="en-US" sz="2400" dirty="0" smtClean="0">
                <a:solidFill>
                  <a:srgbClr val="000099"/>
                </a:solidFill>
              </a:rPr>
              <a:t> = enable idle mode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    2. And </a:t>
            </a:r>
            <a:r>
              <a:rPr lang="en-US" sz="2400" u="sng" dirty="0" smtClean="0">
                <a:solidFill>
                  <a:srgbClr val="000099"/>
                </a:solidFill>
              </a:rPr>
              <a:t>Execute the </a:t>
            </a:r>
            <a:r>
              <a:rPr lang="en-US" sz="2400" b="1" u="sng" dirty="0" smtClean="0">
                <a:solidFill>
                  <a:srgbClr val="000099"/>
                </a:solidFill>
              </a:rPr>
              <a:t>SLEEP</a:t>
            </a:r>
            <a:r>
              <a:rPr lang="en-US" sz="2400" u="sng" dirty="0" smtClean="0">
                <a:solidFill>
                  <a:srgbClr val="000099"/>
                </a:solidFill>
              </a:rPr>
              <a:t> instruction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000099"/>
                </a:solidFill>
              </a:rPr>
              <a:t>This</a:t>
            </a:r>
            <a:r>
              <a:rPr lang="en-US" sz="2400" dirty="0" smtClean="0">
                <a:solidFill>
                  <a:srgbClr val="000099"/>
                </a:solidFill>
              </a:rPr>
              <a:t> </a:t>
            </a:r>
            <a:r>
              <a:rPr lang="en-US" sz="2400" b="1" dirty="0" smtClean="0">
                <a:solidFill>
                  <a:srgbClr val="000099"/>
                </a:solidFill>
              </a:rPr>
              <a:t>halts all the Clocks &amp; Oscillator as shown below</a:t>
            </a:r>
          </a:p>
          <a:p>
            <a:endParaRPr lang="en-US" sz="2400" dirty="0">
              <a:solidFill>
                <a:srgbClr val="000099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495800"/>
            <a:ext cx="7924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1" y="1905000"/>
            <a:ext cx="6705600" cy="99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610600" cy="62484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If </a:t>
            </a:r>
            <a:r>
              <a:rPr lang="en-US" sz="2400" b="1" u="sng" dirty="0" smtClean="0">
                <a:solidFill>
                  <a:srgbClr val="000099"/>
                </a:solidFill>
              </a:rPr>
              <a:t>WDT (Watchdog Timer) is enabled </a:t>
            </a:r>
            <a:r>
              <a:rPr lang="en-US" sz="2400" b="1" dirty="0" smtClean="0">
                <a:solidFill>
                  <a:srgbClr val="000099"/>
                </a:solidFill>
              </a:rPr>
              <a:t>then INTRC Source having a frequency of </a:t>
            </a:r>
            <a:r>
              <a:rPr lang="en-US" sz="2400" b="1" u="sng" dirty="0" smtClean="0">
                <a:solidFill>
                  <a:srgbClr val="000099"/>
                </a:solidFill>
              </a:rPr>
              <a:t>31 kHz is enabled.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If the </a:t>
            </a:r>
            <a:r>
              <a:rPr lang="en-US" sz="2400" b="1" u="sng" dirty="0" smtClean="0">
                <a:solidFill>
                  <a:srgbClr val="000099"/>
                </a:solidFill>
              </a:rPr>
              <a:t>Timer1 oscillator is enabled it will also continue to run</a:t>
            </a:r>
            <a:r>
              <a:rPr lang="en-US" sz="2400" u="sng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b="1" dirty="0" smtClean="0">
                <a:solidFill>
                  <a:srgbClr val="C00000"/>
                </a:solidFill>
              </a:rPr>
              <a:t>Wake-up PIC18F4550 from Sleep Mode</a:t>
            </a:r>
          </a:p>
          <a:p>
            <a:r>
              <a:rPr lang="en-US" sz="2400" b="1" dirty="0" smtClean="0">
                <a:solidFill>
                  <a:srgbClr val="000099"/>
                </a:solidFill>
              </a:rPr>
              <a:t>PIC18F4550 can </a:t>
            </a:r>
            <a:r>
              <a:rPr lang="en-US" sz="2400" b="1" u="sng" dirty="0" smtClean="0">
                <a:solidFill>
                  <a:srgbClr val="000099"/>
                </a:solidFill>
              </a:rPr>
              <a:t>Wake Up from Sleep Mode by events like: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Interrupt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Reset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WDT time out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Interrupts are any interrupt sources like </a:t>
            </a:r>
            <a:r>
              <a:rPr lang="en-US" sz="2400" b="1" dirty="0" smtClean="0">
                <a:solidFill>
                  <a:srgbClr val="000099"/>
                </a:solidFill>
              </a:rPr>
              <a:t>External Interrupt, Timer Interrupt, USART Interrupt, ADC Interrupt, etc can cause the PIC MC to exit from Sleep Mode.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IDLEN</a:t>
            </a:r>
            <a:r>
              <a:rPr lang="en-US" sz="2400" dirty="0" smtClean="0">
                <a:solidFill>
                  <a:srgbClr val="000099"/>
                </a:solidFill>
              </a:rPr>
              <a:t> </a:t>
            </a:r>
            <a:r>
              <a:rPr lang="en-US" sz="2400" u="sng" dirty="0" smtClean="0">
                <a:solidFill>
                  <a:srgbClr val="000099"/>
                </a:solidFill>
              </a:rPr>
              <a:t>bit is not affected by the wake-up which means it will remain as 0.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Example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458200" cy="57912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A simple application in which we force the PIC18F4550 to </a:t>
            </a:r>
            <a:r>
              <a:rPr lang="en-US" sz="2400" b="1" u="sng" dirty="0" smtClean="0">
                <a:solidFill>
                  <a:srgbClr val="000099"/>
                </a:solidFill>
              </a:rPr>
              <a:t>enter into sleep mode or exit from sleep mode</a:t>
            </a:r>
            <a:r>
              <a:rPr lang="en-US" sz="2400" b="1" dirty="0" smtClean="0">
                <a:solidFill>
                  <a:srgbClr val="000099"/>
                </a:solidFill>
              </a:rPr>
              <a:t> by using an External Interrupt.</a:t>
            </a:r>
          </a:p>
          <a:p>
            <a:pPr>
              <a:buNone/>
            </a:pPr>
            <a:r>
              <a:rPr lang="en-US" sz="2400" dirty="0" smtClean="0"/>
              <a:t>Interfacing diagram</a:t>
            </a:r>
          </a:p>
          <a:p>
            <a:r>
              <a:rPr lang="en-US" sz="2400" dirty="0" smtClean="0">
                <a:solidFill>
                  <a:srgbClr val="000099"/>
                </a:solidFill>
              </a:rPr>
              <a:t>When the PIC18 MC is in 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000099"/>
                </a:solidFill>
              </a:rPr>
              <a:t>normal mode it will start blinking 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000099"/>
                </a:solidFill>
              </a:rPr>
              <a:t>the LED </a:t>
            </a:r>
            <a:r>
              <a:rPr lang="en-US" sz="2400" dirty="0" smtClean="0">
                <a:solidFill>
                  <a:srgbClr val="000099"/>
                </a:solidFill>
              </a:rPr>
              <a:t>&amp; by giving </a:t>
            </a:r>
            <a:r>
              <a:rPr lang="en-US" sz="2400" b="1" dirty="0" smtClean="0">
                <a:solidFill>
                  <a:srgbClr val="000099"/>
                </a:solidFill>
              </a:rPr>
              <a:t>external 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000099"/>
                </a:solidFill>
              </a:rPr>
              <a:t>interrupt it will go into sleep mode </a:t>
            </a:r>
          </a:p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&amp; the </a:t>
            </a:r>
            <a:r>
              <a:rPr lang="en-US" sz="2400" b="1" dirty="0" smtClean="0">
                <a:solidFill>
                  <a:srgbClr val="000099"/>
                </a:solidFill>
              </a:rPr>
              <a:t>LED will stop blinking.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r>
              <a:rPr lang="en-US" sz="2400" dirty="0" smtClean="0">
                <a:solidFill>
                  <a:srgbClr val="000099"/>
                </a:solidFill>
              </a:rPr>
              <a:t>When the </a:t>
            </a:r>
            <a:r>
              <a:rPr lang="en-US" sz="2400" b="1" dirty="0" smtClean="0">
                <a:solidFill>
                  <a:srgbClr val="000099"/>
                </a:solidFill>
              </a:rPr>
              <a:t>PIC18 MC is in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000099"/>
                </a:solidFill>
              </a:rPr>
              <a:t> sleep mode, after providing external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000099"/>
                </a:solidFill>
              </a:rPr>
              <a:t> interrupt it will wake up &amp; start blinking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000099"/>
                </a:solidFill>
              </a:rPr>
              <a:t> the LED again</a:t>
            </a:r>
            <a:r>
              <a:rPr lang="en-US" sz="2400" dirty="0" smtClean="0">
                <a:solidFill>
                  <a:srgbClr val="000099"/>
                </a:solidFill>
              </a:rPr>
              <a:t>.</a:t>
            </a:r>
          </a:p>
          <a:p>
            <a:endParaRPr lang="en-US" sz="2400" dirty="0" smtClean="0">
              <a:solidFill>
                <a:srgbClr val="000099"/>
              </a:solidFill>
            </a:endParaRP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1524000"/>
            <a:ext cx="41148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PIC18 Instruction Set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Includes 77 instructions: All Instructions are 2 or 4 bytes</a:t>
            </a:r>
          </a:p>
          <a:p>
            <a:pPr lvl="1">
              <a:buNone/>
            </a:pPr>
            <a:r>
              <a:rPr lang="en-US" sz="2000" dirty="0" smtClean="0"/>
              <a:t>–</a:t>
            </a:r>
            <a:r>
              <a:rPr lang="en-US" sz="2000" dirty="0" smtClean="0">
                <a:solidFill>
                  <a:srgbClr val="C00000"/>
                </a:solidFill>
              </a:rPr>
              <a:t>73 one word (16-bit) long &amp;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–remaining 4 two words (32-bit) long</a:t>
            </a:r>
          </a:p>
          <a:p>
            <a:pPr lvl="1"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400" dirty="0" smtClean="0"/>
              <a:t>•    Divided into seven groups </a:t>
            </a:r>
          </a:p>
          <a:p>
            <a:pPr lvl="1">
              <a:buNone/>
            </a:pPr>
            <a:r>
              <a:rPr lang="en-US" sz="2000" dirty="0" smtClean="0"/>
              <a:t>–</a:t>
            </a:r>
            <a:r>
              <a:rPr lang="en-US" sz="2000" dirty="0" smtClean="0">
                <a:solidFill>
                  <a:srgbClr val="C00000"/>
                </a:solidFill>
              </a:rPr>
              <a:t>Move (Data Copy) &amp; Load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–Arithmetic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–Logic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–Program Redirection (Branch/Jump)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–Bit Manipulation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–Table Read/Write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–Machine Control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643" y="304800"/>
            <a:ext cx="8615774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916" y="228600"/>
            <a:ext cx="8948167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660" y="304800"/>
            <a:ext cx="8806486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388" y="228600"/>
            <a:ext cx="8685226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Criteria considered by designer for choosing one Microcontroller:</a:t>
            </a:r>
          </a:p>
          <a:p>
            <a:pPr marL="457200" indent="-457200">
              <a:buAutoNum type="arabicParenR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It must meet the task at hand efficiently &amp; cost effectively.</a:t>
            </a:r>
          </a:p>
          <a:p>
            <a:pPr marL="857250" lvl="1" indent="-457200"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99"/>
                </a:solidFill>
              </a:rPr>
              <a:t>Data handling capacity : Bits, bytes, words, double words, Quad words</a:t>
            </a:r>
            <a:endParaRPr lang="en-US" sz="2000" dirty="0" smtClean="0"/>
          </a:p>
          <a:p>
            <a:pPr marL="857250" lvl="1" indent="-457200">
              <a:buFont typeface="Wingdings" pitchFamily="2" charset="2"/>
              <a:buChar char="§"/>
            </a:pPr>
            <a:r>
              <a:rPr lang="en-US" sz="2000" dirty="0" smtClean="0"/>
              <a:t>Other considerations are:</a:t>
            </a:r>
          </a:p>
          <a:p>
            <a:pPr marL="857250" lvl="1" indent="-457200">
              <a:buAutoNum type="arabicParenR"/>
            </a:pPr>
            <a:r>
              <a:rPr lang="en-US" sz="2000" dirty="0" smtClean="0">
                <a:solidFill>
                  <a:srgbClr val="000099"/>
                </a:solidFill>
              </a:rPr>
              <a:t>Speed-depends on clock</a:t>
            </a:r>
          </a:p>
          <a:p>
            <a:pPr marL="857250" lvl="1" indent="-457200">
              <a:buAutoNum type="arabicParenR"/>
            </a:pPr>
            <a:r>
              <a:rPr lang="en-US" sz="2000" dirty="0" smtClean="0">
                <a:solidFill>
                  <a:srgbClr val="000099"/>
                </a:solidFill>
              </a:rPr>
              <a:t>Packaging (does it comes in 40-pin DIP (dual inline package)</a:t>
            </a:r>
          </a:p>
          <a:p>
            <a:pPr marL="857250" lvl="1" indent="-457200">
              <a:buAutoNum type="arabicParenR"/>
            </a:pPr>
            <a:r>
              <a:rPr lang="en-US" sz="2000" dirty="0" smtClean="0">
                <a:solidFill>
                  <a:srgbClr val="000099"/>
                </a:solidFill>
              </a:rPr>
              <a:t>Power consumption</a:t>
            </a:r>
          </a:p>
          <a:p>
            <a:pPr marL="857250" lvl="1" indent="-457200">
              <a:buAutoNum type="arabicParenR"/>
            </a:pPr>
            <a:r>
              <a:rPr lang="en-US" sz="2000" dirty="0" smtClean="0">
                <a:solidFill>
                  <a:srgbClr val="000099"/>
                </a:solidFill>
              </a:rPr>
              <a:t>Amount of on-chip RAM &amp; ROM.</a:t>
            </a:r>
          </a:p>
          <a:p>
            <a:pPr marL="857250" lvl="1" indent="-457200">
              <a:buAutoNum type="arabicParenR"/>
            </a:pPr>
            <a:r>
              <a:rPr lang="en-US" sz="2000" dirty="0" smtClean="0">
                <a:solidFill>
                  <a:srgbClr val="000099"/>
                </a:solidFill>
              </a:rPr>
              <a:t>No of I/O pins &amp; the timer on the chip.</a:t>
            </a:r>
          </a:p>
          <a:p>
            <a:pPr marL="857250" lvl="1" indent="-457200">
              <a:buAutoNum type="arabicParenR"/>
            </a:pPr>
            <a:r>
              <a:rPr lang="en-US" sz="2000" dirty="0" smtClean="0">
                <a:solidFill>
                  <a:srgbClr val="000099"/>
                </a:solidFill>
              </a:rPr>
              <a:t>Easy of upgrade to higher performance or lower-power-consumption versions.</a:t>
            </a:r>
          </a:p>
          <a:p>
            <a:pPr marL="857250" lvl="1" indent="-457200">
              <a:buAutoNum type="arabicParenR"/>
            </a:pPr>
            <a:r>
              <a:rPr lang="en-US" sz="2000" dirty="0" smtClean="0">
                <a:solidFill>
                  <a:srgbClr val="000099"/>
                </a:solidFill>
              </a:rPr>
              <a:t>Cost per unit.</a:t>
            </a:r>
          </a:p>
          <a:p>
            <a:pPr marL="857250" lvl="1" indent="-457200">
              <a:buAutoNum type="arabicParenR"/>
            </a:pPr>
            <a:r>
              <a:rPr lang="en-US" sz="2000" dirty="0" smtClean="0">
                <a:solidFill>
                  <a:srgbClr val="000099"/>
                </a:solidFill>
              </a:rPr>
              <a:t>Watchdog timer , timer modes, Data EEPROM</a:t>
            </a:r>
            <a:endParaRPr lang="en-US" sz="20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170" y="304800"/>
            <a:ext cx="8773658" cy="624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740" y="304800"/>
            <a:ext cx="8814520" cy="624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527" y="381000"/>
            <a:ext cx="9014232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029" y="381000"/>
            <a:ext cx="8737815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10600" cy="623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95" y="304800"/>
            <a:ext cx="8985008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1"/>
            <a:ext cx="8458200" cy="6306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3452</TotalTime>
  <Words>5710</Words>
  <Application>Microsoft Office PowerPoint</Application>
  <PresentationFormat>On-screen Show (4:3)</PresentationFormat>
  <Paragraphs>844</Paragraphs>
  <Slides>96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Unit-1 PIC Microcontroller Architecture  Objective: To study architectural details of PIC 18 microcontroller. </vt:lpstr>
      <vt:lpstr>Introduction to Microcontroller  </vt:lpstr>
      <vt:lpstr>Applications of Microcontroller:</vt:lpstr>
      <vt:lpstr>Slide 4</vt:lpstr>
      <vt:lpstr>Brief history of microcontrollers </vt:lpstr>
      <vt:lpstr>Slide 6</vt:lpstr>
      <vt:lpstr>Difference between Microprocessor and Microcontroller  </vt:lpstr>
      <vt:lpstr>Criteria for selection of Microcontroller  </vt:lpstr>
      <vt:lpstr>Slide 9</vt:lpstr>
      <vt:lpstr>Slide 10</vt:lpstr>
      <vt:lpstr>PIC18FXXX: Features and architecture  </vt:lpstr>
      <vt:lpstr>PIC18FXX2 Architecture</vt:lpstr>
      <vt:lpstr>Slide 13</vt:lpstr>
      <vt:lpstr>Slide 14</vt:lpstr>
      <vt:lpstr>Slide 15</vt:lpstr>
      <vt:lpstr>PIC18FXXX Architecture:</vt:lpstr>
      <vt:lpstr>Slide 17</vt:lpstr>
      <vt:lpstr>Slide 18</vt:lpstr>
      <vt:lpstr>Slide 19</vt:lpstr>
      <vt:lpstr>Slide 20</vt:lpstr>
      <vt:lpstr>The PIC18 Memory Organization</vt:lpstr>
      <vt:lpstr>Slide 22</vt:lpstr>
      <vt:lpstr>PIC18 MC Program ROM:</vt:lpstr>
      <vt:lpstr>PIC MC Data RAM &amp; Data EEPROM:</vt:lpstr>
      <vt:lpstr>Slide 25</vt:lpstr>
      <vt:lpstr>Slide 26</vt:lpstr>
      <vt:lpstr>Slide 27</vt:lpstr>
      <vt:lpstr>Slide 28</vt:lpstr>
      <vt:lpstr>PIC18 MC I/O Pins:</vt:lpstr>
      <vt:lpstr>PIC18 MC Peripherals </vt:lpstr>
      <vt:lpstr>comparison of PIC 18 series microcontrollers  </vt:lpstr>
      <vt:lpstr>PIC18F458/452 Pin out connection  </vt:lpstr>
      <vt:lpstr>Slide 33</vt:lpstr>
      <vt:lpstr>Slide 34</vt:lpstr>
      <vt:lpstr>Slide 35</vt:lpstr>
      <vt:lpstr>PIC18F452 Pin Configuration</vt:lpstr>
      <vt:lpstr>Slide 37</vt:lpstr>
      <vt:lpstr>Slide 38</vt:lpstr>
      <vt:lpstr>Slide 39</vt:lpstr>
      <vt:lpstr>Slide 40</vt:lpstr>
      <vt:lpstr>Slide 41</vt:lpstr>
      <vt:lpstr>Slide 42</vt:lpstr>
      <vt:lpstr>a) WREG ( Working Register):</vt:lpstr>
      <vt:lpstr>b) Data RAM(File Register) Space :</vt:lpstr>
      <vt:lpstr>1) Special-Function Registers(SFR)</vt:lpstr>
      <vt:lpstr>Slide 46</vt:lpstr>
      <vt:lpstr>Slide 47</vt:lpstr>
      <vt:lpstr>c) Program Counter(PC) register in the PIC18</vt:lpstr>
      <vt:lpstr>Slide 49</vt:lpstr>
      <vt:lpstr>d) Programmable ROM space in the PIC18 </vt:lpstr>
      <vt:lpstr>Slide 51</vt:lpstr>
      <vt:lpstr>e) PIC18 Status Register</vt:lpstr>
      <vt:lpstr>Slide 53</vt:lpstr>
      <vt:lpstr>Slide 54</vt:lpstr>
      <vt:lpstr>f) Stack Pointer (SP)</vt:lpstr>
      <vt:lpstr>Slide 56</vt:lpstr>
      <vt:lpstr>Slide 57</vt:lpstr>
      <vt:lpstr>Bank switching in PIC18  </vt:lpstr>
      <vt:lpstr>Slide 59</vt:lpstr>
      <vt:lpstr>BSR Register &amp; Bank Switching:</vt:lpstr>
      <vt:lpstr>Slide 61</vt:lpstr>
      <vt:lpstr>Slide 62</vt:lpstr>
      <vt:lpstr>Addressing modes with instruction example  </vt:lpstr>
      <vt:lpstr>1) Immediate Addressing Mode:</vt:lpstr>
      <vt:lpstr>2)Direct Addressing Mode:</vt:lpstr>
      <vt:lpstr>Slide 66</vt:lpstr>
      <vt:lpstr>Slide 67</vt:lpstr>
      <vt:lpstr>3.Register Indirect </vt:lpstr>
      <vt:lpstr>Slide 69</vt:lpstr>
      <vt:lpstr>4. Indexed ROM addressing mode: </vt:lpstr>
      <vt:lpstr>Oscillator configurations  </vt:lpstr>
      <vt:lpstr>Slide 72</vt:lpstr>
      <vt:lpstr>Reset operations  </vt:lpstr>
      <vt:lpstr>Slide 74</vt:lpstr>
      <vt:lpstr>Slide 75</vt:lpstr>
      <vt:lpstr>Brownout reset   </vt:lpstr>
      <vt:lpstr>Slide 77</vt:lpstr>
      <vt:lpstr>Watchdog timer  </vt:lpstr>
      <vt:lpstr>Slide 79</vt:lpstr>
      <vt:lpstr>Power Down Modes &amp; Configuration registers.  </vt:lpstr>
      <vt:lpstr>Slide 81</vt:lpstr>
      <vt:lpstr>Enter PIC18F4550 in Sleep Mode: </vt:lpstr>
      <vt:lpstr>Slide 83</vt:lpstr>
      <vt:lpstr>Example</vt:lpstr>
      <vt:lpstr>PIC18 Instruction Set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Unit-1 PIC Microcontroller Architecture   </dc:title>
  <dc:creator>P</dc:creator>
  <cp:lastModifiedBy>priyal</cp:lastModifiedBy>
  <cp:revision>406</cp:revision>
  <dcterms:created xsi:type="dcterms:W3CDTF">2006-08-16T00:00:00Z</dcterms:created>
  <dcterms:modified xsi:type="dcterms:W3CDTF">2021-02-15T06:32:59Z</dcterms:modified>
</cp:coreProperties>
</file>